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6"/>
    <p:sldMasterId id="2147483684" r:id="rId7"/>
  </p:sldMasterIdLst>
  <p:notesMasterIdLst>
    <p:notesMasterId r:id="rId68"/>
  </p:notesMasterIdLst>
  <p:handoutMasterIdLst>
    <p:handoutMasterId r:id="rId69"/>
  </p:handoutMasterIdLst>
  <p:sldIdLst>
    <p:sldId id="256" r:id="rId8"/>
    <p:sldId id="292" r:id="rId9"/>
    <p:sldId id="357" r:id="rId10"/>
    <p:sldId id="349" r:id="rId11"/>
    <p:sldId id="348" r:id="rId12"/>
    <p:sldId id="346" r:id="rId13"/>
    <p:sldId id="358" r:id="rId14"/>
    <p:sldId id="257" r:id="rId15"/>
    <p:sldId id="293" r:id="rId16"/>
    <p:sldId id="294" r:id="rId17"/>
    <p:sldId id="323" r:id="rId18"/>
    <p:sldId id="258" r:id="rId19"/>
    <p:sldId id="303" r:id="rId20"/>
    <p:sldId id="362" r:id="rId21"/>
    <p:sldId id="354" r:id="rId22"/>
    <p:sldId id="359" r:id="rId23"/>
    <p:sldId id="331" r:id="rId24"/>
    <p:sldId id="324" r:id="rId25"/>
    <p:sldId id="336" r:id="rId26"/>
    <p:sldId id="337" r:id="rId27"/>
    <p:sldId id="330" r:id="rId28"/>
    <p:sldId id="364" r:id="rId29"/>
    <p:sldId id="325" r:id="rId30"/>
    <p:sldId id="263" r:id="rId31"/>
    <p:sldId id="264" r:id="rId32"/>
    <p:sldId id="266" r:id="rId33"/>
    <p:sldId id="265" r:id="rId34"/>
    <p:sldId id="338" r:id="rId35"/>
    <p:sldId id="304" r:id="rId36"/>
    <p:sldId id="360" r:id="rId37"/>
    <p:sldId id="326" r:id="rId38"/>
    <p:sldId id="350" r:id="rId39"/>
    <p:sldId id="355" r:id="rId40"/>
    <p:sldId id="361" r:id="rId41"/>
    <p:sldId id="366" r:id="rId42"/>
    <p:sldId id="270" r:id="rId43"/>
    <p:sldId id="274" r:id="rId44"/>
    <p:sldId id="279" r:id="rId45"/>
    <p:sldId id="319" r:id="rId46"/>
    <p:sldId id="367" r:id="rId47"/>
    <p:sldId id="276" r:id="rId48"/>
    <p:sldId id="271" r:id="rId49"/>
    <p:sldId id="353" r:id="rId50"/>
    <p:sldId id="272" r:id="rId51"/>
    <p:sldId id="273" r:id="rId52"/>
    <p:sldId id="278" r:id="rId53"/>
    <p:sldId id="365" r:id="rId54"/>
    <p:sldId id="280" r:id="rId55"/>
    <p:sldId id="327" r:id="rId56"/>
    <p:sldId id="285" r:id="rId57"/>
    <p:sldId id="287" r:id="rId58"/>
    <p:sldId id="363" r:id="rId59"/>
    <p:sldId id="312" r:id="rId60"/>
    <p:sldId id="328" r:id="rId61"/>
    <p:sldId id="313" r:id="rId62"/>
    <p:sldId id="356" r:id="rId63"/>
    <p:sldId id="342" r:id="rId64"/>
    <p:sldId id="308" r:id="rId65"/>
    <p:sldId id="318" r:id="rId66"/>
    <p:sldId id="281" r:id="rId67"/>
  </p:sldIdLst>
  <p:sldSz cx="9144000" cy="6858000" type="screen4x3"/>
  <p:notesSz cx="6805613" cy="9944100"/>
  <p:custShowLst>
    <p:custShow name="Implementing the SEND Reforms" id="0">
      <p:sldLst>
        <p:sld r:id="rId10"/>
        <p:sld r:id="rId14"/>
        <p:sld r:id="rId18"/>
        <p:sld r:id="rId25"/>
        <p:sld r:id="rId30"/>
        <p:sld r:id="rId38"/>
        <p:sld r:id="rId56"/>
        <p:sld r:id="rId61"/>
        <p:sld r:id="rId64"/>
        <p:sld r:id="rId67"/>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F"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49" autoAdjust="0"/>
    <p:restoredTop sz="95630" autoAdjust="0"/>
  </p:normalViewPr>
  <p:slideViewPr>
    <p:cSldViewPr>
      <p:cViewPr>
        <p:scale>
          <a:sx n="100" d="100"/>
          <a:sy n="100" d="100"/>
        </p:scale>
        <p:origin x="-564" y="858"/>
      </p:cViewPr>
      <p:guideLst>
        <p:guide orient="horz" pos="2160"/>
        <p:guide pos="2880"/>
      </p:guideLst>
    </p:cSldViewPr>
  </p:slideViewPr>
  <p:notesTextViewPr>
    <p:cViewPr>
      <p:scale>
        <a:sx n="1" d="1"/>
        <a:sy n="1" d="1"/>
      </p:scale>
      <p:origin x="0" y="0"/>
    </p:cViewPr>
  </p:notesTextViewPr>
  <p:sorterViewPr>
    <p:cViewPr>
      <p:scale>
        <a:sx n="75" d="100"/>
        <a:sy n="75" d="100"/>
      </p:scale>
      <p:origin x="0" y="2292"/>
    </p:cViewPr>
  </p:sorterViewPr>
  <p:notesViewPr>
    <p:cSldViewPr>
      <p:cViewPr>
        <p:scale>
          <a:sx n="100" d="100"/>
          <a:sy n="100" d="100"/>
        </p:scale>
        <p:origin x="-2526" y="546"/>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notesMaster" Target="notesMasters/notesMaster1.xml"/><Relationship Id="rId7" Type="http://schemas.openxmlformats.org/officeDocument/2006/relationships/slideMaster" Target="slideMasters/slideMaster2.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F7B78C-4A9F-4B7F-AB1D-2C1139F3FF6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DBCA2FC3-A43B-4A31-86A8-E6CF3B05FD41}" type="pres">
      <dgm:prSet presAssocID="{05F7B78C-4A9F-4B7F-AB1D-2C1139F3FF67}" presName="Name0" presStyleCnt="0">
        <dgm:presLayoutVars>
          <dgm:dir/>
          <dgm:animLvl val="lvl"/>
          <dgm:resizeHandles val="exact"/>
        </dgm:presLayoutVars>
      </dgm:prSet>
      <dgm:spPr/>
      <dgm:t>
        <a:bodyPr/>
        <a:lstStyle/>
        <a:p>
          <a:endParaRPr lang="en-GB"/>
        </a:p>
      </dgm:t>
    </dgm:pt>
  </dgm:ptLst>
  <dgm:cxnLst>
    <dgm:cxn modelId="{8BB08BC6-7B2B-4782-8AAF-B0E5B431DEAE}" type="presOf" srcId="{05F7B78C-4A9F-4B7F-AB1D-2C1139F3FF67}" destId="{DBCA2FC3-A43B-4A31-86A8-E6CF3B05FD41}"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3439B60C-E7E9-4BFC-AA8A-DCB43749EAF0}" type="datetimeFigureOut">
              <a:rPr lang="en-GB" smtClean="0"/>
              <a:t>05/12/2014</a:t>
            </a:fld>
            <a:endParaRPr lang="en-GB" dirty="0"/>
          </a:p>
        </p:txBody>
      </p:sp>
      <p:sp>
        <p:nvSpPr>
          <p:cNvPr id="4" name="Footer Placeholder 3"/>
          <p:cNvSpPr>
            <a:spLocks noGrp="1"/>
          </p:cNvSpPr>
          <p:nvPr>
            <p:ph type="ftr" sz="quarter" idx="2"/>
          </p:nvPr>
        </p:nvSpPr>
        <p:spPr>
          <a:xfrm>
            <a:off x="0" y="9445625"/>
            <a:ext cx="2949575" cy="49688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4450" y="9445625"/>
            <a:ext cx="2949575" cy="496888"/>
          </a:xfrm>
          <a:prstGeom prst="rect">
            <a:avLst/>
          </a:prstGeom>
        </p:spPr>
        <p:txBody>
          <a:bodyPr vert="horz" lIns="91440" tIns="45720" rIns="91440" bIns="45720" rtlCol="0" anchor="b"/>
          <a:lstStyle>
            <a:lvl1pPr algn="r">
              <a:defRPr sz="1200"/>
            </a:lvl1pPr>
          </a:lstStyle>
          <a:p>
            <a:fld id="{CA74141E-E73D-4426-B926-9F8884F29823}" type="slidenum">
              <a:rPr lang="en-GB" smtClean="0"/>
              <a:t>‹#›</a:t>
            </a:fld>
            <a:endParaRPr lang="en-GB" dirty="0"/>
          </a:p>
        </p:txBody>
      </p:sp>
    </p:spTree>
    <p:extLst>
      <p:ext uri="{BB962C8B-B14F-4D97-AF65-F5344CB8AC3E}">
        <p14:creationId xmlns:p14="http://schemas.microsoft.com/office/powerpoint/2010/main" val="1559703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8B3F7511-4681-48C0-8FB2-8E252D636163}" type="datetimeFigureOut">
              <a:rPr lang="en-GB" smtClean="0"/>
              <a:t>05/12/2014</a:t>
            </a:fld>
            <a:endParaRPr lang="en-GB" dirty="0"/>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701E13A2-8807-4FB8-8E6C-210F9AA81864}" type="slidenum">
              <a:rPr lang="en-GB" smtClean="0"/>
              <a:t>‹#›</a:t>
            </a:fld>
            <a:endParaRPr lang="en-GB" dirty="0"/>
          </a:p>
        </p:txBody>
      </p:sp>
    </p:spTree>
    <p:extLst>
      <p:ext uri="{BB962C8B-B14F-4D97-AF65-F5344CB8AC3E}">
        <p14:creationId xmlns:p14="http://schemas.microsoft.com/office/powerpoint/2010/main" val="797888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gov.uk/government/publications/supporting-pupils-at-school-with-medical-condition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gov.uk/government/publications/supporting-pupils-at-school-with-medical-condition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gov.uk/government/publications/supporting-pupils-at-school-with-medical-condition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nasen.org.uk/uploads/publications/329.pdf"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ov.uk/government/publications/send-code-of-practice-0-to-2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nasen.org.uk/"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www.achievementforall3as.org.uk/"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gov.uk/teacher-assessment-using-p-scales"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councilfordisabledchildren.org.uk/media/546380/Open-letter-to-parents.pdf"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www.cafamily.org.uk/parentcarerparticipatIon" TargetMode="External"/><Relationship Id="rId2" Type="http://schemas.openxmlformats.org/officeDocument/2006/relationships/slide" Target="../slides/slide52.xml"/><Relationship Id="rId1" Type="http://schemas.openxmlformats.org/officeDocument/2006/relationships/notesMaster" Target="../notesMasters/notesMaster1.xml"/><Relationship Id="rId5" Type="http://schemas.openxmlformats.org/officeDocument/2006/relationships/hyperlink" Target="http://www.parentpartnership.org.uk/find-your-pps/" TargetMode="External"/><Relationship Id="rId4" Type="http://schemas.openxmlformats.org/officeDocument/2006/relationships/hyperlink" Target="http://www.nnpcf.org.uk/" TargetMode="External"/></Relationships>
</file>

<file path=ppt/notesSlides/_rels/notesSlide53.xml.rels><?xml version="1.0" encoding="UTF-8" standalone="yes"?>
<Relationships xmlns="http://schemas.openxmlformats.org/package/2006/relationships"><Relationship Id="rId8" Type="http://schemas.openxmlformats.org/officeDocument/2006/relationships/hyperlink" Target="http://www.cafamily.org.uk/" TargetMode="External"/><Relationship Id="rId3" Type="http://schemas.openxmlformats.org/officeDocument/2006/relationships/hyperlink" Target="http://www.sendpathfinder.co.uk/infopacks/ep/" TargetMode="External"/><Relationship Id="rId7" Type="http://schemas.openxmlformats.org/officeDocument/2006/relationships/hyperlink" Target="http://www.councilfordisabledchildren.org.uk/media/549076/Viper-Guide-Hear-Us-Out.pdf" TargetMode="External"/><Relationship Id="rId2" Type="http://schemas.openxmlformats.org/officeDocument/2006/relationships/slide" Target="../slides/slide53.xml"/><Relationship Id="rId1" Type="http://schemas.openxmlformats.org/officeDocument/2006/relationships/notesMaster" Target="../notesMasters/notesMaster1.xml"/><Relationship Id="rId6" Type="http://schemas.openxmlformats.org/officeDocument/2006/relationships/hyperlink" Target="http://www.participationworks.org.uk/resources?filter1=HowToGuide" TargetMode="External"/><Relationship Id="rId5" Type="http://schemas.openxmlformats.org/officeDocument/2006/relationships/hyperlink" Target="http://www.councilfordisabledchildren.org.uk/resources" TargetMode="External"/><Relationship Id="rId4" Type="http://schemas.openxmlformats.org/officeDocument/2006/relationships/hyperlink" Target="http://www.afa3as.org.uk/" TargetMode="Externa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8" Type="http://schemas.openxmlformats.org/officeDocument/2006/relationships/hyperlink" Target="http://www.ican.org.uk/" TargetMode="External"/><Relationship Id="rId3" Type="http://schemas.openxmlformats.org/officeDocument/2006/relationships/hyperlink" Target="http://afa3as.org.uk/" TargetMode="External"/><Relationship Id="rId7" Type="http://schemas.openxmlformats.org/officeDocument/2006/relationships/hyperlink" Target="http://www.natsip.org.uk/" TargetMode="External"/><Relationship Id="rId2" Type="http://schemas.openxmlformats.org/officeDocument/2006/relationships/slide" Target="../slides/slide56.xml"/><Relationship Id="rId1" Type="http://schemas.openxmlformats.org/officeDocument/2006/relationships/notesMaster" Target="../notesMasters/notesMaster1.xml"/><Relationship Id="rId6" Type="http://schemas.openxmlformats.org/officeDocument/2006/relationships/hyperlink" Target="http://www.thedyslexia-spldtrust.org.uk/" TargetMode="External"/><Relationship Id="rId5" Type="http://schemas.openxmlformats.org/officeDocument/2006/relationships/hyperlink" Target="http://www.autismeducationtrust.org.uk/" TargetMode="External"/><Relationship Id="rId4" Type="http://schemas.openxmlformats.org/officeDocument/2006/relationships/hyperlink" Target="http://londonleadershipstrategy.com/" TargetMode="Externa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gov.uk/government/publications/support-and-aspiration-a-new-approach-to-special-educational-needs-and-disability-consultation"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www.afa3as.org.uk/" TargetMode="External"/><Relationship Id="rId4" Type="http://schemas.openxmlformats.org/officeDocument/2006/relationships/hyperlink" Target="http://webarchive.nationalarchives.gov.uk/20100202100434/dcsf.gov.uk/lambinquiry/"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t>1</a:t>
            </a:fld>
            <a:endParaRPr lang="en-GB" dirty="0"/>
          </a:p>
        </p:txBody>
      </p:sp>
    </p:spTree>
    <p:extLst>
      <p:ext uri="{BB962C8B-B14F-4D97-AF65-F5344CB8AC3E}">
        <p14:creationId xmlns:p14="http://schemas.microsoft.com/office/powerpoint/2010/main" val="857475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The barriers faced by some children are very significant, and it requires skill and sensitivity from professionals working together to overcome them. There</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are numerous </a:t>
            </a:r>
            <a:r>
              <a:rPr lang="en-GB" sz="1200" kern="1200" dirty="0" smtClean="0">
                <a:solidFill>
                  <a:schemeClr val="tx1"/>
                </a:solidFill>
                <a:effectLst/>
                <a:latin typeface="Arial" panose="020B0604020202020204" pitchFamily="34" charset="0"/>
                <a:ea typeface="+mn-ea"/>
                <a:cs typeface="Arial" panose="020B0604020202020204" pitchFamily="34" charset="0"/>
              </a:rPr>
              <a:t>examples of schools and other organisations providing outstanding services to their children and young people</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200" kern="1200" dirty="0" smtClean="0">
                <a:solidFill>
                  <a:schemeClr val="tx1"/>
                </a:solidFill>
                <a:effectLst/>
                <a:latin typeface="Arial" panose="020B0604020202020204" pitchFamily="34" charset="0"/>
                <a:ea typeface="+mn-ea"/>
                <a:cs typeface="Arial" panose="020B0604020202020204" pitchFamily="34" charset="0"/>
              </a:rPr>
              <a:t>with special educational needs and/or disabilities</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that demonstrate what can be achieved.</a:t>
            </a: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But at the moment,</a:t>
            </a:r>
            <a:r>
              <a:rPr lang="en-GB" baseline="0" dirty="0" smtClean="0">
                <a:latin typeface="Arial" panose="020B0604020202020204" pitchFamily="34" charset="0"/>
                <a:cs typeface="Arial" panose="020B0604020202020204" pitchFamily="34" charset="0"/>
              </a:rPr>
              <a:t> </a:t>
            </a:r>
            <a:r>
              <a:rPr lang="en-GB" b="0" dirty="0" smtClean="0">
                <a:solidFill>
                  <a:prstClr val="black"/>
                </a:solidFill>
                <a:latin typeface="Arial" panose="020B0604020202020204" pitchFamily="34" charset="0"/>
                <a:cs typeface="Arial" panose="020B0604020202020204" pitchFamily="34" charset="0"/>
              </a:rPr>
              <a:t>children and young people with special needs and disabilities, are less likely than their peers</a:t>
            </a:r>
            <a:r>
              <a:rPr lang="en-GB" b="0" baseline="0" dirty="0" smtClean="0">
                <a:solidFill>
                  <a:prstClr val="black"/>
                </a:solidFill>
                <a:latin typeface="Arial" panose="020B0604020202020204" pitchFamily="34" charset="0"/>
                <a:cs typeface="Arial" panose="020B0604020202020204" pitchFamily="34" charset="0"/>
              </a:rPr>
              <a:t> to </a:t>
            </a:r>
            <a:r>
              <a:rPr lang="en-GB" altLang="en-US" dirty="0" smtClean="0">
                <a:latin typeface="Arial" panose="020B0604020202020204" pitchFamily="34" charset="0"/>
                <a:cs typeface="Arial" panose="020B0604020202020204" pitchFamily="34" charset="0"/>
              </a:rPr>
              <a:t>achieve their full potential at school and college, find employment; and have choice and control over their lives.</a:t>
            </a:r>
            <a:endParaRPr lang="en-GB" b="0" baseline="0" dirty="0" smtClean="0">
              <a:solidFill>
                <a:prstClr val="black"/>
              </a:solidFill>
              <a:latin typeface="Arial" panose="020B0604020202020204" pitchFamily="34" charset="0"/>
              <a:cs typeface="Arial" panose="020B0604020202020204" pitchFamily="34" charset="0"/>
            </a:endParaRPr>
          </a:p>
          <a:p>
            <a:endParaRPr lang="en-GB" b="0" baseline="0" dirty="0" smtClean="0">
              <a:solidFill>
                <a:prstClr val="black"/>
              </a:solidFill>
              <a:latin typeface="Arial" panose="020B0604020202020204" pitchFamily="34" charset="0"/>
              <a:cs typeface="Arial" panose="020B0604020202020204" pitchFamily="34" charset="0"/>
            </a:endParaRPr>
          </a:p>
          <a:p>
            <a:r>
              <a:rPr lang="en-GB" b="0" baseline="0" dirty="0" smtClean="0">
                <a:solidFill>
                  <a:prstClr val="black"/>
                </a:solidFill>
                <a:latin typeface="Arial" panose="020B0604020202020204" pitchFamily="34" charset="0"/>
                <a:cs typeface="Arial" panose="020B0604020202020204" pitchFamily="34" charset="0"/>
              </a:rPr>
              <a:t>This costs us as a society:  </a:t>
            </a:r>
            <a:r>
              <a:rPr lang="en-GB" sz="1200" dirty="0" smtClean="0">
                <a:latin typeface="Arial" panose="020B0604020202020204" pitchFamily="34" charset="0"/>
                <a:cs typeface="Arial" panose="020B0604020202020204" pitchFamily="34" charset="0"/>
              </a:rPr>
              <a:t>The National Audit Office estimated that the cost to the public purse of supporting a person with a moderate learning disability through adult life (16–64) is £2–3 million. Equipping a young person with the skills to live in semi-independent rather than fully supported housing could</a:t>
            </a:r>
            <a:r>
              <a:rPr lang="en-GB" sz="1200" b="0" dirty="0" smtClean="0">
                <a:latin typeface="Arial" panose="020B0604020202020204" pitchFamily="34" charset="0"/>
                <a:cs typeface="Arial" panose="020B0604020202020204" pitchFamily="34" charset="0"/>
              </a:rPr>
              <a:t>, in addition to </a:t>
            </a:r>
            <a:r>
              <a:rPr lang="en-GB" sz="1200" dirty="0" smtClean="0">
                <a:latin typeface="Arial" panose="020B0604020202020204" pitchFamily="34" charset="0"/>
                <a:cs typeface="Arial" panose="020B0604020202020204" pitchFamily="34" charset="0"/>
              </a:rPr>
              <a:t>quality-of-life improvements, reduce these lifetime support costs by around £1 million.</a:t>
            </a:r>
          </a:p>
          <a:p>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endParaRPr lang="en-GB" b="0" baseline="0" dirty="0" smtClean="0">
              <a:solidFill>
                <a:prstClr val="black"/>
              </a:solidFill>
              <a:latin typeface="Arial" panose="020B0604020202020204" pitchFamily="34" charset="0"/>
              <a:cs typeface="Arial" panose="020B0604020202020204" pitchFamily="34" charset="0"/>
            </a:endParaRPr>
          </a:p>
          <a:p>
            <a:endParaRPr lang="en-GB" b="0" baseline="0" dirty="0" smtClean="0">
              <a:solidFill>
                <a:prstClr val="black"/>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t>10</a:t>
            </a:fld>
            <a:endParaRPr lang="en-GB" dirty="0"/>
          </a:p>
        </p:txBody>
      </p:sp>
    </p:spTree>
    <p:extLst>
      <p:ext uri="{BB962C8B-B14F-4D97-AF65-F5344CB8AC3E}">
        <p14:creationId xmlns:p14="http://schemas.microsoft.com/office/powerpoint/2010/main" val="242068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t>11</a:t>
            </a:fld>
            <a:endParaRPr lang="en-GB" dirty="0"/>
          </a:p>
        </p:txBody>
      </p:sp>
    </p:spTree>
    <p:extLst>
      <p:ext uri="{BB962C8B-B14F-4D97-AF65-F5344CB8AC3E}">
        <p14:creationId xmlns:p14="http://schemas.microsoft.com/office/powerpoint/2010/main" val="442754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smtClean="0">
                <a:latin typeface="Arial" panose="020B0604020202020204" pitchFamily="34" charset="0"/>
                <a:cs typeface="Arial" panose="020B0604020202020204" pitchFamily="34" charset="0"/>
              </a:rPr>
              <a:t>The reforms aim </a:t>
            </a:r>
            <a:r>
              <a:rPr lang="en-GB" dirty="0" smtClean="0">
                <a:latin typeface="Arial" panose="020B0604020202020204" pitchFamily="34" charset="0"/>
                <a:cs typeface="Arial" panose="020B0604020202020204" pitchFamily="34" charset="0"/>
              </a:rPr>
              <a:t>to join up help across education, health and care, from birth to 25. Help is to be offered at the earliest possible point, with children and young people with SEND and their parents fully involved in decisions about their support and what they want to achieve. This will help lead to better outcomes and more efficient ways of working.</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process of engaging parents at every level – from strategic service commissioning through to individual plans  is vital. Good engagement </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is</a:t>
            </a:r>
            <a:r>
              <a:rPr lang="en-GB" baseline="0" dirty="0" smtClean="0">
                <a:latin typeface="Arial" panose="020B0604020202020204" pitchFamily="34" charset="0"/>
                <a:cs typeface="Arial" panose="020B0604020202020204" pitchFamily="34" charset="0"/>
              </a:rPr>
              <a:t> essential to </a:t>
            </a:r>
            <a:r>
              <a:rPr lang="en-GB" dirty="0" smtClean="0">
                <a:latin typeface="Arial" panose="020B0604020202020204" pitchFamily="34" charset="0"/>
                <a:cs typeface="Arial" panose="020B0604020202020204" pitchFamily="34" charset="0"/>
              </a:rPr>
              <a:t>manage expectations in what are tricky decisions. Parents need to know they’ve been listened to, understand the rationale behind decisions and what is intended to be achieved.</a:t>
            </a:r>
          </a:p>
          <a:p>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t>12</a:t>
            </a:fld>
            <a:endParaRPr lang="en-GB" dirty="0"/>
          </a:p>
        </p:txBody>
      </p:sp>
    </p:spTree>
    <p:extLst>
      <p:ext uri="{BB962C8B-B14F-4D97-AF65-F5344CB8AC3E}">
        <p14:creationId xmlns:p14="http://schemas.microsoft.com/office/powerpoint/2010/main" val="527492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1" dirty="0" smtClean="0">
                <a:latin typeface="Arial" panose="020B0604020202020204" pitchFamily="34" charset="0"/>
                <a:cs typeface="Arial" panose="020B0604020202020204" pitchFamily="34" charset="0"/>
              </a:rPr>
              <a:t>Key elements:</a:t>
            </a:r>
          </a:p>
          <a:p>
            <a:pPr lvl="0"/>
            <a:endParaRPr lang="en-GB" dirty="0" smtClean="0">
              <a:latin typeface="Arial" panose="020B0604020202020204" pitchFamily="34" charset="0"/>
              <a:cs typeface="Arial" panose="020B0604020202020204" pitchFamily="34" charset="0"/>
            </a:endParaRPr>
          </a:p>
          <a:p>
            <a:pPr lvl="0"/>
            <a:r>
              <a:rPr lang="en-GB" dirty="0" smtClean="0">
                <a:latin typeface="Arial" panose="020B0604020202020204" pitchFamily="34" charset="0"/>
                <a:cs typeface="Arial" panose="020B0604020202020204" pitchFamily="34" charset="0"/>
              </a:rPr>
              <a:t>LAs and CCGs will work together to </a:t>
            </a:r>
            <a:r>
              <a:rPr lang="en-GB" b="1" dirty="0" smtClean="0">
                <a:latin typeface="Arial" panose="020B0604020202020204" pitchFamily="34" charset="0"/>
                <a:cs typeface="Arial" panose="020B0604020202020204" pitchFamily="34" charset="0"/>
              </a:rPr>
              <a:t>commission services jointly </a:t>
            </a:r>
            <a:r>
              <a:rPr lang="en-GB" dirty="0" smtClean="0">
                <a:latin typeface="Arial" panose="020B0604020202020204" pitchFamily="34" charset="0"/>
                <a:cs typeface="Arial" panose="020B0604020202020204" pitchFamily="34" charset="0"/>
              </a:rPr>
              <a:t>to secure a better integrated system for 0-25 year olds, focused on outcomes, working with children, young people, parents and partners across education, health and social care.</a:t>
            </a:r>
          </a:p>
          <a:p>
            <a:pPr lvl="0"/>
            <a:endParaRPr lang="en-GB" dirty="0" smtClean="0">
              <a:latin typeface="Arial" panose="020B0604020202020204" pitchFamily="34" charset="0"/>
              <a:cs typeface="Arial" panose="020B0604020202020204" pitchFamily="34" charset="0"/>
            </a:endParaRPr>
          </a:p>
          <a:p>
            <a:pPr lvl="0"/>
            <a:r>
              <a:rPr lang="en-GB" dirty="0" smtClean="0">
                <a:latin typeface="Arial" panose="020B0604020202020204" pitchFamily="34" charset="0"/>
                <a:cs typeface="Arial" panose="020B0604020202020204" pitchFamily="34" charset="0"/>
              </a:rPr>
              <a:t>Together, they will produce a </a:t>
            </a:r>
            <a:r>
              <a:rPr lang="en-GB" b="1" dirty="0" smtClean="0">
                <a:latin typeface="Arial" panose="020B0604020202020204" pitchFamily="34" charset="0"/>
                <a:cs typeface="Arial" panose="020B0604020202020204" pitchFamily="34" charset="0"/>
              </a:rPr>
              <a:t>‘local offer’ </a:t>
            </a:r>
            <a:r>
              <a:rPr lang="en-GB" dirty="0" smtClean="0">
                <a:latin typeface="Arial" panose="020B0604020202020204" pitchFamily="34" charset="0"/>
                <a:cs typeface="Arial" panose="020B0604020202020204" pitchFamily="34" charset="0"/>
              </a:rPr>
              <a:t>of services developed with parents and young people, so that they can understand what is available, and how to complain if they need to.  They must consult publicly on this local offer, and publish the results. </a:t>
            </a:r>
          </a:p>
          <a:p>
            <a:pPr lvl="0"/>
            <a:endParaRPr lang="en-GB" dirty="0" smtClean="0">
              <a:latin typeface="Arial" panose="020B0604020202020204" pitchFamily="34" charset="0"/>
              <a:cs typeface="Arial" panose="020B0604020202020204" pitchFamily="34" charset="0"/>
            </a:endParaRPr>
          </a:p>
          <a:p>
            <a:pPr lvl="0"/>
            <a:r>
              <a:rPr lang="en-GB" dirty="0" smtClean="0">
                <a:latin typeface="Arial" panose="020B0604020202020204" pitchFamily="34" charset="0"/>
                <a:cs typeface="Arial" panose="020B0604020202020204" pitchFamily="34" charset="0"/>
              </a:rPr>
              <a:t>A </a:t>
            </a:r>
            <a:r>
              <a:rPr lang="en-GB" b="1" dirty="0" smtClean="0">
                <a:latin typeface="Arial" panose="020B0604020202020204" pitchFamily="34" charset="0"/>
                <a:cs typeface="Arial" panose="020B0604020202020204" pitchFamily="34" charset="0"/>
              </a:rPr>
              <a:t>streamlined assessment process</a:t>
            </a:r>
            <a:r>
              <a:rPr lang="en-GB" dirty="0" smtClean="0">
                <a:latin typeface="Arial" panose="020B0604020202020204" pitchFamily="34" charset="0"/>
                <a:cs typeface="Arial" panose="020B0604020202020204" pitchFamily="34" charset="0"/>
              </a:rPr>
              <a:t>, co-ordinated across education, health and care, and involving children and young people and their families throughout.  </a:t>
            </a:r>
          </a:p>
          <a:p>
            <a:pPr lvl="0"/>
            <a:endParaRPr lang="en-GB" dirty="0" smtClean="0">
              <a:latin typeface="Arial" panose="020B0604020202020204" pitchFamily="34" charset="0"/>
              <a:cs typeface="Arial" panose="020B0604020202020204" pitchFamily="34" charset="0"/>
            </a:endParaRPr>
          </a:p>
          <a:p>
            <a:pPr lvl="0"/>
            <a:r>
              <a:rPr lang="en-GB" b="1" dirty="0" smtClean="0">
                <a:latin typeface="Arial" panose="020B0604020202020204" pitchFamily="34" charset="0"/>
                <a:cs typeface="Arial" panose="020B0604020202020204" pitchFamily="34" charset="0"/>
              </a:rPr>
              <a:t>A new 0-25 Education, Health and Care plan </a:t>
            </a:r>
            <a:r>
              <a:rPr lang="en-GB" dirty="0" smtClean="0">
                <a:latin typeface="Arial" panose="020B0604020202020204" pitchFamily="34" charset="0"/>
                <a:cs typeface="Arial" panose="020B0604020202020204" pitchFamily="34" charset="0"/>
              </a:rPr>
              <a:t>to replace the current system of Statements and Learning Difficulty Assessments, which reflect the child or young person’s aspirations for the future, as well as their current needs. </a:t>
            </a:r>
          </a:p>
          <a:p>
            <a:pPr lvl="0"/>
            <a:endParaRPr lang="en-GB" dirty="0" smtClean="0">
              <a:latin typeface="Arial" panose="020B0604020202020204" pitchFamily="34" charset="0"/>
              <a:cs typeface="Arial" panose="020B0604020202020204" pitchFamily="34" charset="0"/>
            </a:endParaRPr>
          </a:p>
          <a:p>
            <a:pPr lvl="0"/>
            <a:r>
              <a:rPr lang="en-GB" b="1" dirty="0" smtClean="0">
                <a:latin typeface="Arial" panose="020B0604020202020204" pitchFamily="34" charset="0"/>
                <a:cs typeface="Arial" panose="020B0604020202020204" pitchFamily="34" charset="0"/>
              </a:rPr>
              <a:t>New statutory protections for young people aged 16-25 in FE</a:t>
            </a:r>
            <a:r>
              <a:rPr lang="en-GB" dirty="0" smtClean="0">
                <a:latin typeface="Arial" panose="020B0604020202020204" pitchFamily="34" charset="0"/>
                <a:cs typeface="Arial" panose="020B0604020202020204" pitchFamily="34" charset="0"/>
              </a:rPr>
              <a:t>, including right to request particular institution named in their EHC plan and the right to appeal to the First-tier Tribunal.</a:t>
            </a:r>
          </a:p>
          <a:p>
            <a:pPr lvl="0"/>
            <a:endParaRPr lang="en-GB" dirty="0" smtClean="0">
              <a:latin typeface="Arial" panose="020B0604020202020204" pitchFamily="34" charset="0"/>
              <a:cs typeface="Arial" panose="020B0604020202020204" pitchFamily="34" charset="0"/>
            </a:endParaRPr>
          </a:p>
          <a:p>
            <a:pPr lvl="0"/>
            <a:r>
              <a:rPr lang="en-GB" b="1" dirty="0" smtClean="0">
                <a:latin typeface="Arial" panose="020B0604020202020204" pitchFamily="34" charset="0"/>
                <a:cs typeface="Arial" panose="020B0604020202020204" pitchFamily="34" charset="0"/>
              </a:rPr>
              <a:t>A new duty on health commissioners to deliver the agreed health elements of EHC plans</a:t>
            </a:r>
            <a:r>
              <a:rPr lang="en-GB" dirty="0" smtClean="0">
                <a:latin typeface="Arial" panose="020B0604020202020204" pitchFamily="34" charset="0"/>
                <a:cs typeface="Arial" panose="020B0604020202020204" pitchFamily="34" charset="0"/>
              </a:rPr>
              <a:t>. </a:t>
            </a:r>
          </a:p>
          <a:p>
            <a:pPr lvl="0"/>
            <a:endParaRPr lang="en-GB" dirty="0" smtClean="0">
              <a:latin typeface="Arial" panose="020B0604020202020204" pitchFamily="34" charset="0"/>
              <a:cs typeface="Arial" panose="020B0604020202020204" pitchFamily="34" charset="0"/>
            </a:endParaRPr>
          </a:p>
          <a:p>
            <a:pPr lvl="0"/>
            <a:r>
              <a:rPr lang="en-GB" b="1" dirty="0" smtClean="0">
                <a:latin typeface="Arial" panose="020B0604020202020204" pitchFamily="34" charset="0"/>
                <a:cs typeface="Arial" panose="020B0604020202020204" pitchFamily="34" charset="0"/>
              </a:rPr>
              <a:t>A new duty on schools to ensure those with long term health conditions get the support they need</a:t>
            </a:r>
            <a:r>
              <a:rPr lang="en-GB" dirty="0" smtClean="0">
                <a:latin typeface="Arial" panose="020B0604020202020204" pitchFamily="34" charset="0"/>
                <a:cs typeface="Arial" panose="020B0604020202020204" pitchFamily="34" charset="0"/>
              </a:rPr>
              <a:t>. </a:t>
            </a:r>
          </a:p>
          <a:p>
            <a:pPr lvl="0"/>
            <a:endParaRPr lang="en-GB" dirty="0" smtClean="0">
              <a:latin typeface="Arial" panose="020B0604020202020204" pitchFamily="34" charset="0"/>
              <a:cs typeface="Arial" panose="020B0604020202020204" pitchFamily="34" charset="0"/>
            </a:endParaRPr>
          </a:p>
          <a:p>
            <a:pPr lvl="0"/>
            <a:r>
              <a:rPr lang="en-GB" b="1" dirty="0" smtClean="0">
                <a:latin typeface="Arial" panose="020B0604020202020204" pitchFamily="34" charset="0"/>
                <a:cs typeface="Arial" panose="020B0604020202020204" pitchFamily="34" charset="0"/>
              </a:rPr>
              <a:t>The option of a personal budget </a:t>
            </a:r>
            <a:r>
              <a:rPr lang="en-GB" dirty="0" smtClean="0">
                <a:latin typeface="Arial" panose="020B0604020202020204" pitchFamily="34" charset="0"/>
                <a:cs typeface="Arial" panose="020B0604020202020204" pitchFamily="34" charset="0"/>
              </a:rPr>
              <a:t>for families and young people with a plan, extending choice and control over their support.</a:t>
            </a:r>
          </a:p>
          <a:p>
            <a:pPr lvl="0"/>
            <a:endParaRPr lang="en-GB" dirty="0" smtClean="0">
              <a:latin typeface="Arial" panose="020B0604020202020204" pitchFamily="34" charset="0"/>
              <a:cs typeface="Arial" panose="020B0604020202020204" pitchFamily="34" charset="0"/>
            </a:endParaRPr>
          </a:p>
          <a:p>
            <a:pPr lvl="0"/>
            <a:r>
              <a:rPr lang="en-GB" dirty="0" smtClean="0">
                <a:latin typeface="Arial" panose="020B0604020202020204" pitchFamily="34" charset="0"/>
                <a:cs typeface="Arial" panose="020B0604020202020204" pitchFamily="34" charset="0"/>
              </a:rPr>
              <a:t>Support to resolve disputes earlier through access to </a:t>
            </a:r>
            <a:r>
              <a:rPr lang="en-GB" b="1" dirty="0" smtClean="0">
                <a:latin typeface="Arial" panose="020B0604020202020204" pitchFamily="34" charset="0"/>
                <a:cs typeface="Arial" panose="020B0604020202020204" pitchFamily="34" charset="0"/>
              </a:rPr>
              <a:t>mediation, while retaining the option to go to Tribunal</a:t>
            </a:r>
          </a:p>
          <a:p>
            <a:pPr lvl="0"/>
            <a:endParaRPr lang="en-GB" b="1" dirty="0" smtClean="0">
              <a:latin typeface="Arial" panose="020B0604020202020204" pitchFamily="34" charset="0"/>
              <a:cs typeface="Arial" panose="020B0604020202020204" pitchFamily="34" charset="0"/>
            </a:endParaRPr>
          </a:p>
          <a:p>
            <a:pPr lvl="0"/>
            <a:r>
              <a:rPr lang="en-GB" dirty="0" smtClean="0">
                <a:latin typeface="Arial" panose="020B0604020202020204" pitchFamily="34" charset="0"/>
                <a:cs typeface="Arial" panose="020B0604020202020204" pitchFamily="34" charset="0"/>
              </a:rPr>
              <a:t>The SEND Code of Practice sets out expectations of how every child with SEND will be helped in education (whether or not they have an EHC plan).  </a:t>
            </a:r>
          </a:p>
          <a:p>
            <a:endParaRPr lang="en-GB" dirty="0"/>
          </a:p>
        </p:txBody>
      </p:sp>
      <p:sp>
        <p:nvSpPr>
          <p:cNvPr id="4" name="Slide Number Placeholder 3"/>
          <p:cNvSpPr>
            <a:spLocks noGrp="1"/>
          </p:cNvSpPr>
          <p:nvPr>
            <p:ph type="sldNum" sz="quarter" idx="10"/>
          </p:nvPr>
        </p:nvSpPr>
        <p:spPr/>
        <p:txBody>
          <a:bodyPr/>
          <a:lstStyle/>
          <a:p>
            <a:fld id="{668F045E-9408-4FF0-A773-CC5BE585522C}" type="slidenum">
              <a:rPr lang="en-GB" smtClean="0"/>
              <a:t>13</a:t>
            </a:fld>
            <a:endParaRPr lang="en-GB" dirty="0"/>
          </a:p>
        </p:txBody>
      </p:sp>
    </p:spTree>
    <p:extLst>
      <p:ext uri="{BB962C8B-B14F-4D97-AF65-F5344CB8AC3E}">
        <p14:creationId xmlns:p14="http://schemas.microsoft.com/office/powerpoint/2010/main" val="1098553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Section 19 of the Children and Families Act sets out the local authority functions</a:t>
            </a:r>
            <a:r>
              <a:rPr lang="en-GB" baseline="0" dirty="0" smtClean="0">
                <a:latin typeface="Arial" panose="020B0604020202020204" pitchFamily="34" charset="0"/>
                <a:cs typeface="Arial" panose="020B0604020202020204" pitchFamily="34" charset="0"/>
              </a:rPr>
              <a:t> in supporting and involving young people and parents.  </a:t>
            </a:r>
          </a:p>
          <a:p>
            <a:endParaRPr lang="en-GB" dirty="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Whilst the duties to have regard to the above principles are set out for local authorities, they provide a framework for all professionals of the key elements of person centred planning.</a:t>
            </a:r>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Code of Practice</a:t>
            </a:r>
            <a:r>
              <a:rPr lang="en-GB" baseline="0" dirty="0" smtClean="0">
                <a:latin typeface="Arial" panose="020B0604020202020204" pitchFamily="34" charset="0"/>
                <a:cs typeface="Arial" panose="020B0604020202020204" pitchFamily="34" charset="0"/>
              </a:rPr>
              <a:t> sets out what schools should do to involve parents and pupils in planning and reviewing progress (section 6.64 – 6.71).</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F5133E5C-AF6D-4E71-BA2D-EEC0374DF622}" type="slidenum">
              <a:rPr lang="en-GB" smtClean="0"/>
              <a:t>14</a:t>
            </a:fld>
            <a:endParaRPr lang="en-GB" dirty="0"/>
          </a:p>
        </p:txBody>
      </p:sp>
    </p:spTree>
    <p:extLst>
      <p:ext uri="{BB962C8B-B14F-4D97-AF65-F5344CB8AC3E}">
        <p14:creationId xmlns:p14="http://schemas.microsoft.com/office/powerpoint/2010/main" val="519165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2322513" y="508000"/>
            <a:ext cx="2557462" cy="1917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593725" y="2740025"/>
            <a:ext cx="5446713" cy="6911975"/>
          </a:xfrm>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latin typeface="Arial" panose="020B0604020202020204" pitchFamily="34" charset="0"/>
                <a:cs typeface="Arial" panose="020B0604020202020204" pitchFamily="34" charset="0"/>
              </a:rPr>
              <a:t>Whilst the main legal duties on </a:t>
            </a:r>
            <a:r>
              <a:rPr lang="en-GB" u="none" dirty="0" smtClean="0">
                <a:latin typeface="Arial" panose="020B0604020202020204" pitchFamily="34" charset="0"/>
                <a:cs typeface="Arial" panose="020B0604020202020204" pitchFamily="34" charset="0"/>
              </a:rPr>
              <a:t>schools will not </a:t>
            </a:r>
            <a:r>
              <a:rPr lang="en-GB" dirty="0" smtClean="0">
                <a:latin typeface="Arial" panose="020B0604020202020204" pitchFamily="34" charset="0"/>
                <a:cs typeface="Arial" panose="020B0604020202020204" pitchFamily="34" charset="0"/>
              </a:rPr>
              <a:t>change; the way they will be met will change.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latin typeface="Arial" panose="020B0604020202020204" pitchFamily="34" charset="0"/>
                <a:cs typeface="Arial" panose="020B0604020202020204" pitchFamily="34" charset="0"/>
              </a:rPr>
              <a:t>The reforms aim</a:t>
            </a:r>
            <a:r>
              <a:rPr lang="en-GB" baseline="0" dirty="0" smtClean="0">
                <a:latin typeface="Arial" panose="020B0604020202020204" pitchFamily="34" charset="0"/>
                <a:cs typeface="Arial" panose="020B0604020202020204" pitchFamily="34" charset="0"/>
              </a:rPr>
              <a:t> to bring about a culture change by placing cl</a:t>
            </a:r>
            <a:r>
              <a:rPr lang="en-GB" dirty="0" smtClean="0">
                <a:latin typeface="Arial" panose="020B0604020202020204" pitchFamily="34" charset="0"/>
                <a:cs typeface="Arial" panose="020B0604020202020204" pitchFamily="34" charset="0"/>
              </a:rPr>
              <a:t>assroom and subject teachers at the heart of the new SEN Support system,</a:t>
            </a:r>
            <a:r>
              <a:rPr lang="en-GB" baseline="0" dirty="0" smtClean="0">
                <a:latin typeface="Arial" panose="020B0604020202020204" pitchFamily="34" charset="0"/>
                <a:cs typeface="Arial" panose="020B0604020202020204" pitchFamily="34" charset="0"/>
              </a:rPr>
              <a:t> with</a:t>
            </a:r>
            <a:r>
              <a:rPr lang="en-GB" dirty="0" smtClean="0">
                <a:latin typeface="Arial" panose="020B0604020202020204" pitchFamily="34" charset="0"/>
                <a:cs typeface="Arial" panose="020B0604020202020204" pitchFamily="34" charset="0"/>
              </a:rPr>
              <a:t> parents or carers fully involved in decisions about their support and what they want to achieve.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smtClean="0">
              <a:solidFill>
                <a:prstClr val="black"/>
              </a:solidFill>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solidFill>
                  <a:prstClr val="black"/>
                </a:solidFill>
                <a:latin typeface="Arial" panose="020B0604020202020204" pitchFamily="34" charset="0"/>
                <a:cs typeface="Arial" panose="020B0604020202020204" pitchFamily="34" charset="0"/>
              </a:rPr>
              <a:t>Classroom and subject teachers work together with the SENCO, drawing in specialist expertise to remove barriers to learning and put in place effective provision in  the form of a four part cycle of assessment, planning, action and review (the graduated approach).</a:t>
            </a:r>
          </a:p>
          <a:p>
            <a:pPr marL="171450" indent="-171450">
              <a:buFont typeface="Arial" panose="020B0604020202020204" pitchFamily="34" charset="0"/>
              <a:buChar char="•"/>
              <a:defRPr/>
            </a:pPr>
            <a:endParaRPr lang="en-GB" dirty="0" smtClean="0">
              <a:latin typeface="Arial" panose="020B0604020202020204" pitchFamily="34" charset="0"/>
              <a:cs typeface="Arial" panose="020B0604020202020204" pitchFamily="34" charset="0"/>
            </a:endParaRPr>
          </a:p>
          <a:p>
            <a:pPr marL="171450" indent="-171450" eaLnBrk="1" fontAlgn="auto" hangingPunct="1">
              <a:spcBef>
                <a:spcPct val="20000"/>
              </a:spcBef>
              <a:spcAft>
                <a:spcPts val="0"/>
              </a:spcAft>
              <a:buFont typeface="Arial" panose="020B0604020202020204" pitchFamily="34" charset="0"/>
              <a:buChar char="•"/>
              <a:defRPr/>
            </a:pPr>
            <a:r>
              <a:rPr lang="en-GB" dirty="0" smtClean="0">
                <a:solidFill>
                  <a:prstClr val="black"/>
                </a:solidFill>
                <a:latin typeface="Arial" panose="020B0604020202020204" pitchFamily="34" charset="0"/>
                <a:cs typeface="Arial" panose="020B0604020202020204" pitchFamily="34" charset="0"/>
              </a:rPr>
              <a:t>The Teacher’s Standards 2012, make it clear that it is every teacher’s responsibility to “adapt teaching to respond to the strengths and needs of </a:t>
            </a:r>
            <a:r>
              <a:rPr lang="en-GB" b="0" dirty="0" smtClean="0">
                <a:solidFill>
                  <a:prstClr val="black"/>
                </a:solidFill>
                <a:latin typeface="Arial" panose="020B0604020202020204" pitchFamily="34" charset="0"/>
                <a:cs typeface="Arial" panose="020B0604020202020204" pitchFamily="34" charset="0"/>
              </a:rPr>
              <a:t>all pupils”.</a:t>
            </a:r>
            <a:r>
              <a:rPr lang="en-GB" b="0" baseline="0" dirty="0" smtClean="0">
                <a:solidFill>
                  <a:prstClr val="black"/>
                </a:solidFill>
                <a:latin typeface="Arial" panose="020B0604020202020204" pitchFamily="34" charset="0"/>
                <a:cs typeface="Arial" panose="020B0604020202020204" pitchFamily="34" charset="0"/>
              </a:rPr>
              <a:t> </a:t>
            </a:r>
            <a:r>
              <a:rPr lang="en-GB" b="0" dirty="0" smtClean="0">
                <a:solidFill>
                  <a:prstClr val="black"/>
                </a:solidFill>
                <a:latin typeface="Arial" panose="020B0604020202020204" pitchFamily="34" charset="0"/>
                <a:cs typeface="Arial" panose="020B0604020202020204" pitchFamily="34" charset="0"/>
              </a:rPr>
              <a:t>The </a:t>
            </a:r>
            <a:r>
              <a:rPr lang="en-GB" dirty="0" smtClean="0">
                <a:solidFill>
                  <a:prstClr val="black"/>
                </a:solidFill>
                <a:latin typeface="Arial" panose="020B0604020202020204" pitchFamily="34" charset="0"/>
                <a:cs typeface="Arial" panose="020B0604020202020204" pitchFamily="34" charset="0"/>
              </a:rPr>
              <a:t>SEN Code of Practice echoes this point, as it states that “teachers are</a:t>
            </a:r>
            <a:r>
              <a:rPr lang="en-GB" b="1" i="1" dirty="0" smtClean="0">
                <a:solidFill>
                  <a:prstClr val="black"/>
                </a:solidFill>
                <a:latin typeface="Arial" panose="020B0604020202020204" pitchFamily="34" charset="0"/>
                <a:cs typeface="Arial" panose="020B0604020202020204" pitchFamily="34" charset="0"/>
              </a:rPr>
              <a:t> </a:t>
            </a:r>
            <a:r>
              <a:rPr lang="en-GB" dirty="0" smtClean="0">
                <a:solidFill>
                  <a:prstClr val="black"/>
                </a:solidFill>
                <a:latin typeface="Arial" panose="020B0604020202020204" pitchFamily="34" charset="0"/>
                <a:cs typeface="Arial" panose="020B0604020202020204" pitchFamily="34" charset="0"/>
              </a:rPr>
              <a:t>responsible and accountable for the progress and development of the pupils in their class, even where pupils access support from teaching assistants or specialist staff”.</a:t>
            </a:r>
          </a:p>
          <a:p>
            <a:pPr marL="171450" indent="-171450" eaLnBrk="1" fontAlgn="auto" hangingPunct="1">
              <a:spcBef>
                <a:spcPct val="20000"/>
              </a:spcBef>
              <a:spcAft>
                <a:spcPts val="0"/>
              </a:spcAft>
              <a:buFont typeface="Arial" panose="020B0604020202020204" pitchFamily="34" charset="0"/>
              <a:buChar char="•"/>
              <a:defRPr/>
            </a:pPr>
            <a:endParaRPr lang="en-GB" dirty="0" smtClean="0">
              <a:solidFill>
                <a:prstClr val="black"/>
              </a:solidFill>
              <a:latin typeface="Arial" panose="020B0604020202020204" pitchFamily="34" charset="0"/>
              <a:cs typeface="Arial" panose="020B0604020202020204" pitchFamily="34" charset="0"/>
            </a:endParaRPr>
          </a:p>
          <a:p>
            <a:pPr marL="342900" indent="-342900" eaLnBrk="1" fontAlgn="auto" hangingPunct="1">
              <a:spcBef>
                <a:spcPct val="20000"/>
              </a:spcBef>
              <a:spcAft>
                <a:spcPts val="0"/>
              </a:spcAft>
              <a:buFont typeface="Arial" panose="020B0604020202020204" pitchFamily="34" charset="0"/>
              <a:buChar char="•"/>
              <a:defRPr/>
            </a:pPr>
            <a:endParaRPr lang="en-GB" dirty="0" smtClean="0">
              <a:solidFill>
                <a:prstClr val="black"/>
              </a:solidFill>
              <a:latin typeface="Arial" panose="020B0604020202020204" pitchFamily="34" charset="0"/>
              <a:cs typeface="Arial" panose="020B0604020202020204" pitchFamily="34" charset="0"/>
            </a:endParaRPr>
          </a:p>
          <a:p>
            <a:pPr>
              <a:defRPr/>
            </a:pPr>
            <a:endParaRPr lang="en-GB" dirty="0">
              <a:latin typeface="Arial" panose="020B0604020202020204" pitchFamily="34" charset="0"/>
              <a:cs typeface="Arial" panose="020B0604020202020204" pitchFamily="34" charset="0"/>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25EB06DA-DBD7-4B21-91EF-1E68A3F97120}" type="slidenum">
              <a:rPr lang="en-GB" altLang="en-US" smtClean="0">
                <a:solidFill>
                  <a:prstClr val="black"/>
                </a:solidFill>
              </a:rPr>
              <a:pPr/>
              <a:t>15</a:t>
            </a:fld>
            <a:endParaRPr lang="en-GB" altLang="en-US" dirty="0" smtClean="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latin typeface="+mj-lt"/>
              </a:rPr>
              <a:t>At a school level, success</a:t>
            </a:r>
            <a:r>
              <a:rPr lang="en-GB" sz="1400" baseline="0" dirty="0" smtClean="0">
                <a:latin typeface="+mj-lt"/>
              </a:rPr>
              <a:t> for the implementation of the reforms will be reflected in the overall performance of the school as demonstrated in key outcomes such as:</a:t>
            </a:r>
          </a:p>
          <a:p>
            <a:endParaRPr lang="en-GB" sz="1400" dirty="0" smtClean="0">
              <a:latin typeface="+mj-lt"/>
            </a:endParaRPr>
          </a:p>
          <a:p>
            <a:pPr marL="285750" lvl="0" indent="-285750" hangingPunct="0">
              <a:buFont typeface="Arial" panose="020B0604020202020204" pitchFamily="34" charset="0"/>
              <a:buChar char="•"/>
            </a:pPr>
            <a:r>
              <a:rPr lang="en-GB" sz="1400" dirty="0" smtClean="0">
                <a:latin typeface="+mj-lt"/>
                <a:cs typeface="Arial" panose="020B0604020202020204" pitchFamily="34" charset="0"/>
              </a:rPr>
              <a:t>attainment and progression; </a:t>
            </a:r>
          </a:p>
          <a:p>
            <a:pPr marL="285750" lvl="0" indent="-285750" hangingPunct="0">
              <a:buFont typeface="Arial" panose="020B0604020202020204" pitchFamily="34" charset="0"/>
              <a:buChar char="•"/>
            </a:pPr>
            <a:r>
              <a:rPr lang="en-GB" sz="1400" dirty="0" smtClean="0">
                <a:latin typeface="+mj-lt"/>
                <a:cs typeface="Arial" panose="020B0604020202020204" pitchFamily="34" charset="0"/>
              </a:rPr>
              <a:t>percentage of KS4 and KS5 SEN cohort going to, or remaining in, Education, Employment and Training;</a:t>
            </a:r>
          </a:p>
          <a:p>
            <a:pPr marL="285750" lvl="0" indent="-285750" hangingPunct="0">
              <a:buFont typeface="Arial" panose="020B0604020202020204" pitchFamily="34" charset="0"/>
              <a:buChar char="•"/>
            </a:pPr>
            <a:r>
              <a:rPr lang="en-GB" sz="1400" dirty="0" smtClean="0">
                <a:latin typeface="+mj-lt"/>
                <a:cs typeface="Arial" panose="020B0604020202020204" pitchFamily="34" charset="0"/>
              </a:rPr>
              <a:t>percentage of pupils with SEN receiving one or more fixed period exclusions;</a:t>
            </a:r>
            <a:r>
              <a:rPr lang="en-GB" sz="1400" baseline="0" dirty="0" smtClean="0">
                <a:latin typeface="+mj-lt"/>
                <a:cs typeface="Arial" panose="020B0604020202020204" pitchFamily="34" charset="0"/>
              </a:rPr>
              <a:t> and</a:t>
            </a:r>
            <a:endParaRPr lang="en-GB" sz="1400" dirty="0" smtClean="0">
              <a:latin typeface="+mj-lt"/>
              <a:cs typeface="Arial" panose="020B0604020202020204" pitchFamily="34" charset="0"/>
            </a:endParaRPr>
          </a:p>
          <a:p>
            <a:pPr marL="285750" lvl="0" indent="-285750" hangingPunct="0">
              <a:buFont typeface="Arial" panose="020B0604020202020204" pitchFamily="34" charset="0"/>
              <a:buChar char="•"/>
            </a:pPr>
            <a:r>
              <a:rPr lang="en-GB" sz="1400" dirty="0" smtClean="0">
                <a:latin typeface="+mj-lt"/>
                <a:cs typeface="Arial" panose="020B0604020202020204" pitchFamily="34" charset="0"/>
              </a:rPr>
              <a:t>school absence of pupils with SEN.</a:t>
            </a:r>
          </a:p>
          <a:p>
            <a:endParaRPr lang="en-GB" sz="1400" dirty="0" smtClean="0">
              <a:latin typeface="+mj-lt"/>
            </a:endParaRPr>
          </a:p>
          <a:p>
            <a:r>
              <a:rPr lang="en-GB" sz="1400" dirty="0" smtClean="0">
                <a:latin typeface="+mj-lt"/>
              </a:rPr>
              <a:t>But success is much wider than that – </a:t>
            </a:r>
            <a:r>
              <a:rPr lang="en-GB" sz="1400" baseline="0" dirty="0" smtClean="0">
                <a:latin typeface="+mj-lt"/>
              </a:rPr>
              <a:t> it will also be about parents, children and young people feeling they have been supported with their transition from early years to primary to secondary to post-16 provision, in planning and decision making about support and in preparation for adulthood.</a:t>
            </a:r>
          </a:p>
          <a:p>
            <a:endParaRPr lang="en-GB" sz="1400" baseline="0" dirty="0" smtClean="0">
              <a:latin typeface="+mj-lt"/>
            </a:endParaRPr>
          </a:p>
          <a:p>
            <a:endParaRPr lang="en-GB" sz="1800" dirty="0"/>
          </a:p>
        </p:txBody>
      </p:sp>
      <p:sp>
        <p:nvSpPr>
          <p:cNvPr id="4" name="Slide Number Placeholder 3"/>
          <p:cNvSpPr>
            <a:spLocks noGrp="1"/>
          </p:cNvSpPr>
          <p:nvPr>
            <p:ph type="sldNum" sz="quarter" idx="10"/>
          </p:nvPr>
        </p:nvSpPr>
        <p:spPr/>
        <p:txBody>
          <a:bodyPr/>
          <a:lstStyle/>
          <a:p>
            <a:fld id="{701E13A2-8807-4FB8-8E6C-210F9AA81864}"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538309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0" u="none" kern="1200" dirty="0" smtClean="0">
                <a:solidFill>
                  <a:schemeClr val="tx1"/>
                </a:solidFill>
                <a:effectLst/>
                <a:latin typeface="Arial" panose="020B0604020202020204" pitchFamily="34" charset="0"/>
                <a:cs typeface="Arial" panose="020B0604020202020204" pitchFamily="34" charset="0"/>
              </a:rPr>
              <a:t>When </a:t>
            </a:r>
            <a:r>
              <a:rPr lang="en-GB" sz="1000" kern="1200" dirty="0" smtClean="0">
                <a:solidFill>
                  <a:schemeClr val="tx1"/>
                </a:solidFill>
                <a:effectLst/>
                <a:latin typeface="Arial" panose="020B0604020202020204" pitchFamily="34" charset="0"/>
                <a:cs typeface="Arial" panose="020B0604020202020204" pitchFamily="34" charset="0"/>
              </a:rPr>
              <a:t>the new SEN arrangements kick in this September,</a:t>
            </a:r>
            <a:r>
              <a:rPr lang="en-GB" sz="1000" kern="1200" baseline="0" dirty="0" smtClean="0">
                <a:solidFill>
                  <a:schemeClr val="tx1"/>
                </a:solidFill>
                <a:effectLst/>
                <a:latin typeface="Arial" panose="020B0604020202020204" pitchFamily="34" charset="0"/>
                <a:cs typeface="Arial" panose="020B0604020202020204" pitchFamily="34" charset="0"/>
              </a:rPr>
              <a:t> everyone </a:t>
            </a:r>
            <a:r>
              <a:rPr lang="en-GB" sz="1000" kern="1200" dirty="0" smtClean="0">
                <a:solidFill>
                  <a:schemeClr val="tx1"/>
                </a:solidFill>
                <a:effectLst/>
                <a:latin typeface="Arial" panose="020B0604020202020204" pitchFamily="34" charset="0"/>
                <a:cs typeface="Arial" panose="020B0604020202020204" pitchFamily="34" charset="0"/>
              </a:rPr>
              <a:t>in school will also be grappling with a number of other big changes at the same time. </a:t>
            </a:r>
          </a:p>
          <a:p>
            <a:endParaRPr lang="en-GB" sz="1000" kern="1200" dirty="0" smtClean="0">
              <a:solidFill>
                <a:schemeClr val="tx1"/>
              </a:solidFill>
              <a:effectLst/>
              <a:latin typeface="Arial" panose="020B0604020202020204" pitchFamily="34" charset="0"/>
              <a:cs typeface="Arial" panose="020B0604020202020204" pitchFamily="34" charset="0"/>
            </a:endParaRPr>
          </a:p>
          <a:p>
            <a:r>
              <a:rPr lang="en-GB" sz="1000" kern="1200" dirty="0" smtClean="0">
                <a:solidFill>
                  <a:schemeClr val="tx1"/>
                </a:solidFill>
                <a:effectLst/>
                <a:latin typeface="Arial" panose="020B0604020202020204" pitchFamily="34" charset="0"/>
                <a:cs typeface="Arial" panose="020B0604020202020204" pitchFamily="34" charset="0"/>
              </a:rPr>
              <a:t>Change is never easy – especially not on several fronts at once.  All</a:t>
            </a:r>
            <a:r>
              <a:rPr lang="en-GB" sz="1000" kern="1200" baseline="0" dirty="0" smtClean="0">
                <a:solidFill>
                  <a:schemeClr val="tx1"/>
                </a:solidFill>
                <a:effectLst/>
                <a:latin typeface="Arial" panose="020B0604020202020204" pitchFamily="34" charset="0"/>
                <a:cs typeface="Arial" panose="020B0604020202020204" pitchFamily="34" charset="0"/>
              </a:rPr>
              <a:t> </a:t>
            </a:r>
            <a:r>
              <a:rPr lang="en-GB" sz="1000" kern="1200" dirty="0" smtClean="0">
                <a:solidFill>
                  <a:schemeClr val="tx1"/>
                </a:solidFill>
                <a:effectLst/>
                <a:latin typeface="Arial" panose="020B0604020202020204" pitchFamily="34" charset="0"/>
                <a:cs typeface="Arial" panose="020B0604020202020204" pitchFamily="34" charset="0"/>
              </a:rPr>
              <a:t>these reforms, to SEN and to schools, share the same aim - to provide the best possible education and prospects for all children, regardless of background. So these reforms work together and reinforce each other – all seeking to raise standards and aspirations, whatever a child’s circumstances. </a:t>
            </a:r>
          </a:p>
          <a:p>
            <a:pPr hangingPunct="0"/>
            <a:endParaRPr lang="en-GB" sz="1000" kern="1200" dirty="0" smtClean="0">
              <a:solidFill>
                <a:schemeClr val="tx1"/>
              </a:solidFill>
              <a:effectLst/>
              <a:latin typeface="Arial" panose="020B0604020202020204" pitchFamily="34" charset="0"/>
              <a:cs typeface="Arial" panose="020B0604020202020204" pitchFamily="34" charset="0"/>
            </a:endParaRPr>
          </a:p>
          <a:p>
            <a:r>
              <a:rPr lang="en-GB" sz="1000" b="1" u="sng" kern="1200" dirty="0" smtClean="0">
                <a:solidFill>
                  <a:schemeClr val="tx1"/>
                </a:solidFill>
                <a:effectLst/>
                <a:latin typeface="Arial" panose="020B0604020202020204" pitchFamily="34" charset="0"/>
                <a:cs typeface="Arial" panose="020B0604020202020204" pitchFamily="34" charset="0"/>
              </a:rPr>
              <a:t>Curriculum</a:t>
            </a:r>
            <a:endParaRPr lang="en-GB" sz="1000" kern="1200" dirty="0" smtClean="0">
              <a:solidFill>
                <a:schemeClr val="tx1"/>
              </a:solidFill>
              <a:effectLst/>
              <a:latin typeface="Arial" panose="020B0604020202020204" pitchFamily="34" charset="0"/>
              <a:cs typeface="Arial" panose="020B0604020202020204" pitchFamily="34" charset="0"/>
            </a:endParaRPr>
          </a:p>
          <a:p>
            <a:pPr hangingPunct="0"/>
            <a:r>
              <a:rPr lang="en-GB" sz="1000" kern="1200" dirty="0" smtClean="0">
                <a:solidFill>
                  <a:schemeClr val="tx1"/>
                </a:solidFill>
                <a:effectLst/>
                <a:latin typeface="Arial" panose="020B0604020202020204" pitchFamily="34" charset="0"/>
                <a:cs typeface="Arial" panose="020B0604020202020204" pitchFamily="34" charset="0"/>
              </a:rPr>
              <a:t>The new national curriculum will be taught in all maintained primary and secondary schools from September 2014.</a:t>
            </a:r>
            <a:r>
              <a:rPr lang="en-GB" sz="1000" kern="1200" baseline="0" dirty="0" smtClean="0">
                <a:solidFill>
                  <a:schemeClr val="tx1"/>
                </a:solidFill>
                <a:effectLst/>
                <a:latin typeface="Arial" panose="020B0604020202020204" pitchFamily="34" charset="0"/>
                <a:cs typeface="Arial" panose="020B0604020202020204" pitchFamily="34" charset="0"/>
              </a:rPr>
              <a:t>  In planning their schemes of work, teachers should be thinking about how they can adapt </a:t>
            </a:r>
            <a:r>
              <a:rPr lang="en-GB" sz="1000" dirty="0" smtClean="0">
                <a:solidFill>
                  <a:prstClr val="black"/>
                </a:solidFill>
                <a:latin typeface="Arial" panose="020B0604020202020204" pitchFamily="34" charset="0"/>
                <a:cs typeface="Arial" panose="020B0604020202020204" pitchFamily="34" charset="0"/>
              </a:rPr>
              <a:t>teaching to respond to the needs of </a:t>
            </a:r>
            <a:r>
              <a:rPr lang="en-GB" sz="1000" b="0" dirty="0" smtClean="0">
                <a:solidFill>
                  <a:prstClr val="black"/>
                </a:solidFill>
                <a:latin typeface="Arial" panose="020B0604020202020204" pitchFamily="34" charset="0"/>
                <a:cs typeface="Arial" panose="020B0604020202020204" pitchFamily="34" charset="0"/>
              </a:rPr>
              <a:t>pupils</a:t>
            </a:r>
            <a:r>
              <a:rPr lang="en-GB" sz="1000" b="0" baseline="0" dirty="0" smtClean="0">
                <a:solidFill>
                  <a:prstClr val="black"/>
                </a:solidFill>
                <a:latin typeface="Arial" panose="020B0604020202020204" pitchFamily="34" charset="0"/>
                <a:cs typeface="Arial" panose="020B0604020202020204" pitchFamily="34" charset="0"/>
              </a:rPr>
              <a:t> with SEND and </a:t>
            </a:r>
            <a:r>
              <a:rPr lang="en-GB" sz="1000" dirty="0" smtClean="0">
                <a:solidFill>
                  <a:prstClr val="black"/>
                </a:solidFill>
                <a:latin typeface="Arial" panose="020B0604020202020204" pitchFamily="34" charset="0"/>
                <a:cs typeface="Arial" panose="020B0604020202020204" pitchFamily="34" charset="0"/>
              </a:rPr>
              <a:t>work together with the SENCO, drawing in specialist expertise to remove barriers to learning </a:t>
            </a:r>
          </a:p>
          <a:p>
            <a:pPr hangingPunct="0"/>
            <a:endParaRPr lang="en-GB" sz="1000" b="0" i="0" kern="1200" baseline="0" dirty="0" smtClean="0">
              <a:solidFill>
                <a:schemeClr val="tx1"/>
              </a:solidFill>
              <a:effectLst/>
              <a:latin typeface="Arial" panose="020B0604020202020204" pitchFamily="34" charset="0"/>
              <a:cs typeface="Arial" panose="020B0604020202020204" pitchFamily="34" charset="0"/>
            </a:endParaRPr>
          </a:p>
          <a:p>
            <a:pPr hangingPunct="0"/>
            <a:r>
              <a:rPr lang="en-GB" sz="1000" b="0" i="0" kern="1200" baseline="0" dirty="0" smtClean="0">
                <a:solidFill>
                  <a:schemeClr val="tx1"/>
                </a:solidFill>
                <a:effectLst/>
                <a:latin typeface="Arial" panose="020B0604020202020204" pitchFamily="34" charset="0"/>
                <a:cs typeface="Arial" panose="020B0604020202020204" pitchFamily="34" charset="0"/>
              </a:rPr>
              <a:t>The National Curriculum Inclusion Statement states that teachers should set high expectations for every pupil, whatever their prior attainment. Lesson planning to address potential areas of difficulty and </a:t>
            </a:r>
            <a:r>
              <a:rPr lang="en-GB" sz="1000" dirty="0" smtClean="0">
                <a:solidFill>
                  <a:schemeClr val="tx1"/>
                </a:solidFill>
                <a:latin typeface="Arial" panose="020B0604020202020204" pitchFamily="34" charset="0"/>
                <a:cs typeface="Arial" panose="020B0604020202020204" pitchFamily="34" charset="0"/>
              </a:rPr>
              <a:t>remove barriers </a:t>
            </a:r>
            <a:r>
              <a:rPr lang="en-GB" sz="1000" b="0" i="0" kern="1200" baseline="0" dirty="0" smtClean="0">
                <a:solidFill>
                  <a:schemeClr val="tx1"/>
                </a:solidFill>
                <a:effectLst/>
                <a:latin typeface="Arial" panose="020B0604020202020204" pitchFamily="34" charset="0"/>
                <a:cs typeface="Arial" panose="020B0604020202020204" pitchFamily="34" charset="0"/>
              </a:rPr>
              <a:t>will mean that in many cases, pupils with SEN and disabilities will be able to study the full curriculum. </a:t>
            </a:r>
          </a:p>
          <a:p>
            <a:pPr hangingPunct="0"/>
            <a:endParaRPr lang="en-GB" sz="1000" b="1" i="1" kern="1200" dirty="0" smtClean="0">
              <a:solidFill>
                <a:schemeClr val="tx1"/>
              </a:solidFill>
              <a:effectLst/>
              <a:latin typeface="Arial" panose="020B0604020202020204" pitchFamily="34" charset="0"/>
              <a:cs typeface="Arial" panose="020B0604020202020204" pitchFamily="34" charset="0"/>
            </a:endParaRPr>
          </a:p>
          <a:p>
            <a:pPr hangingPunct="0"/>
            <a:r>
              <a:rPr lang="en-GB" sz="1000" b="1" u="sng" kern="1200" dirty="0" smtClean="0">
                <a:solidFill>
                  <a:schemeClr val="tx1"/>
                </a:solidFill>
                <a:effectLst/>
                <a:latin typeface="Arial" panose="020B0604020202020204" pitchFamily="34" charset="0"/>
                <a:cs typeface="Arial" panose="020B0604020202020204" pitchFamily="34" charset="0"/>
              </a:rPr>
              <a:t>Assessment without levels</a:t>
            </a:r>
          </a:p>
          <a:p>
            <a:pPr hangingPunct="0"/>
            <a:r>
              <a:rPr lang="en-GB" sz="1000" kern="1200" dirty="0" smtClean="0">
                <a:solidFill>
                  <a:schemeClr val="tx1"/>
                </a:solidFill>
                <a:effectLst/>
                <a:latin typeface="Arial" panose="020B0604020202020204" pitchFamily="34" charset="0"/>
                <a:cs typeface="Arial" panose="020B0604020202020204" pitchFamily="34" charset="0"/>
              </a:rPr>
              <a:t>As part of the reforms to the national curriculum , the current system of ‘levels’ used to report children’s attainment and progress will be removed from September 2014. Schools will be able to introduce their own approaches to formative and summative assessment.</a:t>
            </a:r>
          </a:p>
          <a:p>
            <a:pPr hangingPunct="0"/>
            <a:r>
              <a:rPr lang="en-GB" sz="1000" kern="1200" dirty="0" smtClean="0">
                <a:solidFill>
                  <a:schemeClr val="tx1"/>
                </a:solidFill>
                <a:effectLst/>
                <a:latin typeface="Arial" panose="020B0604020202020204" pitchFamily="34" charset="0"/>
                <a:cs typeface="Arial" panose="020B0604020202020204" pitchFamily="34" charset="0"/>
              </a:rPr>
              <a:t> </a:t>
            </a:r>
            <a:endParaRPr lang="en-GB" sz="1000" b="1" i="1" kern="1200" dirty="0" smtClean="0">
              <a:solidFill>
                <a:schemeClr val="tx1"/>
              </a:solidFill>
              <a:effectLst/>
              <a:latin typeface="Arial" panose="020B0604020202020204" pitchFamily="34" charset="0"/>
              <a:cs typeface="Arial" panose="020B0604020202020204" pitchFamily="34" charset="0"/>
            </a:endParaRPr>
          </a:p>
          <a:p>
            <a:pPr hangingPunct="0"/>
            <a:r>
              <a:rPr lang="en-GB" sz="1000" b="0" i="0" kern="1200" dirty="0" smtClean="0">
                <a:solidFill>
                  <a:schemeClr val="tx1"/>
                </a:solidFill>
                <a:effectLst/>
                <a:latin typeface="Arial" panose="020B0604020202020204" pitchFamily="34" charset="0"/>
                <a:cs typeface="Arial" panose="020B0604020202020204" pitchFamily="34" charset="0"/>
              </a:rPr>
              <a:t>Where</a:t>
            </a:r>
            <a:r>
              <a:rPr lang="en-GB" sz="1000" b="0" i="0" kern="1200" baseline="0" dirty="0" smtClean="0">
                <a:solidFill>
                  <a:schemeClr val="tx1"/>
                </a:solidFill>
                <a:effectLst/>
                <a:latin typeface="Arial" panose="020B0604020202020204" pitchFamily="34" charset="0"/>
                <a:cs typeface="Arial" panose="020B0604020202020204" pitchFamily="34" charset="0"/>
              </a:rPr>
              <a:t> a pupil is receiving SEN support, schools should talk to parents regularly to set clear outcomes and review progress towards them.  </a:t>
            </a:r>
          </a:p>
          <a:p>
            <a:pPr hangingPunct="0"/>
            <a:endParaRPr lang="en-GB" sz="1000" b="0" i="0" kern="1200" baseline="0" dirty="0" smtClean="0">
              <a:solidFill>
                <a:schemeClr val="tx1"/>
              </a:solidFill>
              <a:effectLst/>
              <a:latin typeface="Arial" panose="020B0604020202020204" pitchFamily="34" charset="0"/>
              <a:cs typeface="Arial" panose="020B0604020202020204" pitchFamily="34" charset="0"/>
            </a:endParaRPr>
          </a:p>
          <a:p>
            <a:pPr hangingPunct="0"/>
            <a:r>
              <a:rPr lang="en-GB" sz="1000" b="0" i="0" kern="1200" baseline="0" dirty="0" smtClean="0">
                <a:solidFill>
                  <a:schemeClr val="tx1"/>
                </a:solidFill>
                <a:effectLst/>
                <a:latin typeface="Arial" panose="020B0604020202020204" pitchFamily="34" charset="0"/>
                <a:cs typeface="Arial" panose="020B0604020202020204" pitchFamily="34" charset="0"/>
              </a:rPr>
              <a:t>It is for schools to determine their own approach to record keeping, but the provision made for pupils with SEN should be recorded accurately and kept up to date. As part of any Ofsted expectation, Ofsted will expect to see evidence of pupil progress a focus on outcomes and a rigorous approach to the monitoring and evaluation of any SEN support provided.</a:t>
            </a:r>
          </a:p>
          <a:p>
            <a:pPr hangingPunct="0"/>
            <a:endParaRPr lang="en-GB" sz="1000" b="0" i="0" kern="1200" baseline="0" dirty="0" smtClean="0">
              <a:solidFill>
                <a:schemeClr val="tx1"/>
              </a:solidFill>
              <a:effectLst/>
              <a:latin typeface="Arial" panose="020B0604020202020204" pitchFamily="34" charset="0"/>
              <a:cs typeface="Arial" panose="020B0604020202020204" pitchFamily="34" charset="0"/>
            </a:endParaRPr>
          </a:p>
          <a:p>
            <a:pPr marL="0" marR="0" indent="0" algn="l" defTabSz="914400" rtl="0" eaLnBrk="1" fontAlgn="auto" latinLnBrk="0" hangingPunct="0">
              <a:lnSpc>
                <a:spcPct val="100000"/>
              </a:lnSpc>
              <a:spcBef>
                <a:spcPts val="0"/>
              </a:spcBef>
              <a:spcAft>
                <a:spcPts val="0"/>
              </a:spcAft>
              <a:buClrTx/>
              <a:buSzTx/>
              <a:buFontTx/>
              <a:buNone/>
              <a:tabLst/>
              <a:defRPr/>
            </a:pPr>
            <a:r>
              <a:rPr lang="en-GB" sz="1000" b="0" i="0" dirty="0" smtClean="0">
                <a:latin typeface="Arial" panose="020B0604020202020204" pitchFamily="34" charset="0"/>
                <a:cs typeface="Arial" panose="020B0604020202020204" pitchFamily="34" charset="0"/>
              </a:rPr>
              <a:t>P scales will</a:t>
            </a:r>
            <a:r>
              <a:rPr lang="en-GB" sz="1000" b="0" i="0" baseline="0" dirty="0" smtClean="0">
                <a:latin typeface="Arial" panose="020B0604020202020204" pitchFamily="34" charset="0"/>
                <a:cs typeface="Arial" panose="020B0604020202020204" pitchFamily="34" charset="0"/>
              </a:rPr>
              <a:t> continue to </a:t>
            </a:r>
            <a:r>
              <a:rPr lang="en-GB" sz="1000" b="0" i="0" dirty="0" smtClean="0">
                <a:latin typeface="Arial" panose="020B0604020202020204" pitchFamily="34" charset="0"/>
                <a:cs typeface="Arial" panose="020B0604020202020204" pitchFamily="34" charset="0"/>
              </a:rPr>
              <a:t>exist for all National Curriculum subjects, to</a:t>
            </a:r>
            <a:r>
              <a:rPr lang="en-GB" sz="1000" b="0" i="0" baseline="0" dirty="0" smtClean="0">
                <a:latin typeface="Arial" panose="020B0604020202020204" pitchFamily="34" charset="0"/>
                <a:cs typeface="Arial" panose="020B0604020202020204" pitchFamily="34" charset="0"/>
              </a:rPr>
              <a:t> enable schools to report on the </a:t>
            </a:r>
            <a:r>
              <a:rPr lang="en-GB" sz="1000" b="0" i="0" dirty="0" smtClean="0">
                <a:latin typeface="Arial" panose="020B0604020202020204" pitchFamily="34" charset="0"/>
                <a:cs typeface="Arial" panose="020B0604020202020204" pitchFamily="34" charset="0"/>
              </a:rPr>
              <a:t>attainment for children with special educational needs who are working below level 1 of the national curriculum.</a:t>
            </a:r>
          </a:p>
          <a:p>
            <a:pPr hangingPunct="0"/>
            <a:r>
              <a:rPr lang="en-GB" sz="1000" b="1" u="none" strike="noStrike" kern="1200" dirty="0" smtClean="0">
                <a:solidFill>
                  <a:schemeClr val="tx1"/>
                </a:solidFill>
                <a:effectLst/>
                <a:latin typeface="Arial" panose="020B0604020202020204" pitchFamily="34" charset="0"/>
                <a:cs typeface="Arial" panose="020B0604020202020204" pitchFamily="34" charset="0"/>
              </a:rPr>
              <a:t> </a:t>
            </a:r>
            <a:endParaRPr lang="en-GB" sz="1000" kern="1200" dirty="0" smtClean="0">
              <a:solidFill>
                <a:schemeClr val="tx1"/>
              </a:solidFill>
              <a:effectLst/>
              <a:latin typeface="Arial" panose="020B0604020202020204" pitchFamily="34" charset="0"/>
              <a:cs typeface="Arial" panose="020B0604020202020204" pitchFamily="34" charset="0"/>
            </a:endParaRPr>
          </a:p>
          <a:p>
            <a:pPr hangingPunct="0"/>
            <a:r>
              <a:rPr lang="en-GB" sz="1000" b="1" u="sng" kern="1200" dirty="0" smtClean="0">
                <a:solidFill>
                  <a:schemeClr val="tx1"/>
                </a:solidFill>
                <a:effectLst/>
                <a:latin typeface="Arial" panose="020B0604020202020204" pitchFamily="34" charset="0"/>
                <a:cs typeface="Arial" panose="020B0604020202020204" pitchFamily="34" charset="0"/>
              </a:rPr>
              <a:t>Pay Reform</a:t>
            </a:r>
            <a:endParaRPr lang="en-GB" sz="1000" kern="1200" dirty="0" smtClean="0">
              <a:solidFill>
                <a:schemeClr val="tx1"/>
              </a:solidFill>
              <a:effectLst/>
              <a:latin typeface="Arial" panose="020B0604020202020204" pitchFamily="34" charset="0"/>
              <a:cs typeface="Arial" panose="020B0604020202020204" pitchFamily="34" charset="0"/>
            </a:endParaRPr>
          </a:p>
          <a:p>
            <a:pPr hangingPunct="0"/>
            <a:r>
              <a:rPr lang="en-GB" sz="1000" kern="1200" dirty="0" smtClean="0">
                <a:solidFill>
                  <a:schemeClr val="tx1"/>
                </a:solidFill>
                <a:effectLst/>
                <a:latin typeface="Arial" panose="020B0604020202020204" pitchFamily="34" charset="0"/>
                <a:cs typeface="Arial" panose="020B0604020202020204" pitchFamily="34" charset="0"/>
              </a:rPr>
              <a:t>New teachers’ pay arrangements were introduced in September 2013.  The main change was the introduction of performance-related pay progression. Schools should make the first pay decisions under these new arrangements in September 2014. Further changes will be introduced in September 2014 which provide greater flexibility for schools to decide the pay of school leaders. </a:t>
            </a:r>
          </a:p>
          <a:p>
            <a:pPr marL="0" marR="0" indent="0" algn="l" defTabSz="914400" rtl="0" eaLnBrk="1" fontAlgn="auto" latinLnBrk="0" hangingPunct="0">
              <a:lnSpc>
                <a:spcPct val="100000"/>
              </a:lnSpc>
              <a:spcBef>
                <a:spcPts val="0"/>
              </a:spcBef>
              <a:spcAft>
                <a:spcPts val="0"/>
              </a:spcAft>
              <a:buClrTx/>
              <a:buSzTx/>
              <a:buFontTx/>
              <a:buNone/>
              <a:tabLst/>
              <a:defRPr/>
            </a:pPr>
            <a:endParaRPr lang="en-GB" sz="1000" b="0" i="0" u="none" strike="noStrike" kern="1200" baseline="0" dirty="0" smtClean="0">
              <a:solidFill>
                <a:schemeClr val="tx1"/>
              </a:solidFill>
              <a:effectLst/>
              <a:latin typeface="Arial" panose="020B0604020202020204" pitchFamily="34" charset="0"/>
              <a:cs typeface="Arial" panose="020B0604020202020204" pitchFamily="34" charset="0"/>
            </a:endParaRPr>
          </a:p>
          <a:p>
            <a:r>
              <a:rPr lang="en-GB" sz="1000" kern="1200" dirty="0" smtClean="0">
                <a:solidFill>
                  <a:schemeClr val="tx1"/>
                </a:solidFill>
                <a:effectLst/>
                <a:latin typeface="Arial" panose="020B0604020202020204" pitchFamily="34" charset="0"/>
                <a:cs typeface="Arial" panose="020B0604020202020204" pitchFamily="34" charset="0"/>
              </a:rPr>
              <a:t>In reviewing their pay policies, schools should make clear what relevant evidence will be taken into account in assessing all teachers against the Teachers’ Standards and their objectives (for example, this may include how they will assess performance in meeting the needs of pupils with SEND), to give teachers a fair opportunity to demonstrate they are meeting the standards and their objectives.</a:t>
            </a:r>
          </a:p>
          <a:p>
            <a:r>
              <a:rPr lang="en-GB" sz="1000" kern="1200" dirty="0" smtClean="0">
                <a:solidFill>
                  <a:schemeClr val="tx1"/>
                </a:solidFill>
                <a:effectLst/>
                <a:latin typeface="Arial" panose="020B0604020202020204" pitchFamily="34" charset="0"/>
                <a:cs typeface="Arial" panose="020B0604020202020204" pitchFamily="34" charset="0"/>
              </a:rPr>
              <a:t> </a:t>
            </a:r>
            <a:endParaRPr lang="en-GB" sz="1000" b="1" dirty="0" smtClean="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sz="1000" b="1" u="sng" dirty="0" smtClean="0">
                <a:solidFill>
                  <a:prstClr val="black"/>
                </a:solidFill>
                <a:latin typeface="Arial" panose="020B0604020202020204" pitchFamily="34" charset="0"/>
                <a:cs typeface="Arial" panose="020B0604020202020204" pitchFamily="34" charset="0"/>
              </a:rPr>
              <a:t>New floor standards</a:t>
            </a:r>
            <a:endParaRPr lang="en-GB" altLang="en-US" sz="1000" b="1" dirty="0" smtClean="0">
              <a:solidFill>
                <a:prstClr val="black"/>
              </a:solidFill>
              <a:latin typeface="Arial" panose="020B0604020202020204" pitchFamily="34" charset="0"/>
              <a:cs typeface="Arial" panose="020B0604020202020204" pitchFamily="34" charset="0"/>
            </a:endParaRPr>
          </a:p>
          <a:p>
            <a:r>
              <a:rPr lang="en-GB" sz="1000" kern="1200" dirty="0" smtClean="0">
                <a:solidFill>
                  <a:schemeClr val="tx1"/>
                </a:solidFill>
                <a:effectLst/>
                <a:latin typeface="Arial" panose="020B0604020202020204" pitchFamily="34" charset="0"/>
                <a:cs typeface="Arial" panose="020B0604020202020204" pitchFamily="34" charset="0"/>
              </a:rPr>
              <a:t>The new floor standards reinforce the need for a whole schools approach to children with SEN. </a:t>
            </a:r>
            <a:r>
              <a:rPr lang="en-US" sz="1000" kern="1200" dirty="0" smtClean="0">
                <a:solidFill>
                  <a:schemeClr val="tx1"/>
                </a:solidFill>
                <a:effectLst/>
                <a:latin typeface="Arial" panose="020B0604020202020204" pitchFamily="34" charset="0"/>
                <a:cs typeface="Arial" panose="020B0604020202020204" pitchFamily="34" charset="0"/>
              </a:rPr>
              <a:t>Instead of focusing on thresholds that many pupils with SEN get nowhere near, the floor standards will have a clear focus on the progress of all pupils.  This means that SEN support will be crucial to school performance in future.  </a:t>
            </a:r>
            <a:endParaRPr lang="en-GB" sz="1000" kern="1200" dirty="0" smtClean="0">
              <a:solidFill>
                <a:schemeClr val="tx1"/>
              </a:solidFill>
              <a:effectLst/>
              <a:latin typeface="Arial" panose="020B0604020202020204" pitchFamily="34" charset="0"/>
              <a:cs typeface="Arial" panose="020B0604020202020204" pitchFamily="34" charset="0"/>
            </a:endParaRPr>
          </a:p>
          <a:p>
            <a:r>
              <a:rPr lang="en-GB" sz="1000" kern="1200" dirty="0" smtClean="0">
                <a:solidFill>
                  <a:schemeClr val="tx1"/>
                </a:solidFill>
                <a:effectLst/>
                <a:latin typeface="Arial" panose="020B0604020202020204" pitchFamily="34" charset="0"/>
                <a:cs typeface="Arial" panose="020B0604020202020204" pitchFamily="34" charset="0"/>
              </a:rPr>
              <a:t>  </a:t>
            </a:r>
          </a:p>
          <a:p>
            <a:pPr hangingPunct="0"/>
            <a:endParaRPr lang="en-GB" sz="1200" b="1" u="sng"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4F89781E-312E-4E24-B2AF-790E4D2F271D}" type="slidenum">
              <a:rPr lang="en-GB" smtClean="0"/>
              <a:t>17</a:t>
            </a:fld>
            <a:endParaRPr lang="en-GB" dirty="0"/>
          </a:p>
        </p:txBody>
      </p:sp>
    </p:spTree>
    <p:extLst>
      <p:ext uri="{BB962C8B-B14F-4D97-AF65-F5344CB8AC3E}">
        <p14:creationId xmlns:p14="http://schemas.microsoft.com/office/powerpoint/2010/main" val="1460601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t>18</a:t>
            </a:fld>
            <a:endParaRPr lang="en-GB" dirty="0"/>
          </a:p>
        </p:txBody>
      </p:sp>
    </p:spTree>
    <p:extLst>
      <p:ext uri="{BB962C8B-B14F-4D97-AF65-F5344CB8AC3E}">
        <p14:creationId xmlns:p14="http://schemas.microsoft.com/office/powerpoint/2010/main" val="215217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5005388" cy="3754438"/>
          </a:xfrm>
        </p:spPr>
      </p:sp>
      <p:sp>
        <p:nvSpPr>
          <p:cNvPr id="3" name="Notes Placeholder 2"/>
          <p:cNvSpPr>
            <a:spLocks noGrp="1"/>
          </p:cNvSpPr>
          <p:nvPr>
            <p:ph type="body" idx="1"/>
          </p:nvPr>
        </p:nvSpPr>
        <p:spPr>
          <a:xfrm>
            <a:off x="666502" y="4540002"/>
            <a:ext cx="5444490" cy="5328592"/>
          </a:xfrm>
        </p:spPr>
        <p:txBody>
          <a:bodyPr/>
          <a:lstStyle/>
          <a:p>
            <a:pPr marL="0" indent="0">
              <a:buFont typeface="Arial" panose="020B0604020202020204" pitchFamily="34" charset="0"/>
              <a:buNone/>
            </a:pPr>
            <a:r>
              <a:rPr lang="en-GB" kern="1200" dirty="0" smtClean="0">
                <a:solidFill>
                  <a:schemeClr val="tx1"/>
                </a:solidFill>
                <a:effectLst/>
                <a:latin typeface="Arial" panose="020B0604020202020204" pitchFamily="34" charset="0"/>
                <a:cs typeface="Arial" panose="020B0604020202020204" pitchFamily="34" charset="0"/>
              </a:rPr>
              <a:t>The new reforms for SEN will be effective from 1 September 2014. Nobody</a:t>
            </a:r>
            <a:r>
              <a:rPr lang="en-GB" kern="1200" baseline="0" dirty="0" smtClean="0">
                <a:solidFill>
                  <a:schemeClr val="tx1"/>
                </a:solidFill>
                <a:effectLst/>
                <a:latin typeface="Arial" panose="020B0604020202020204" pitchFamily="34" charset="0"/>
                <a:cs typeface="Arial" panose="020B0604020202020204" pitchFamily="34" charset="0"/>
              </a:rPr>
              <a:t> is expecting instant overnight transformation on the 1</a:t>
            </a:r>
            <a:r>
              <a:rPr lang="en-GB" kern="1200" baseline="30000" dirty="0" smtClean="0">
                <a:solidFill>
                  <a:schemeClr val="tx1"/>
                </a:solidFill>
                <a:effectLst/>
                <a:latin typeface="Arial" panose="020B0604020202020204" pitchFamily="34" charset="0"/>
                <a:cs typeface="Arial" panose="020B0604020202020204" pitchFamily="34" charset="0"/>
              </a:rPr>
              <a:t>st</a:t>
            </a:r>
            <a:r>
              <a:rPr lang="en-GB" kern="1200" baseline="0" dirty="0" smtClean="0">
                <a:solidFill>
                  <a:schemeClr val="tx1"/>
                </a:solidFill>
                <a:effectLst/>
                <a:latin typeface="Arial" panose="020B0604020202020204" pitchFamily="34" charset="0"/>
                <a:cs typeface="Arial" panose="020B0604020202020204" pitchFamily="34" charset="0"/>
              </a:rPr>
              <a:t> September and some of the changes are being phased in over time. But there are some things which need to be done for September.</a:t>
            </a:r>
          </a:p>
          <a:p>
            <a:pPr marL="171450" indent="-171450">
              <a:buFont typeface="Arial" panose="020B0604020202020204" pitchFamily="34" charset="0"/>
              <a:buChar char="•"/>
            </a:pPr>
            <a:endParaRPr lang="en-GB" kern="1200" baseline="0" dirty="0" smtClean="0">
              <a:solidFill>
                <a:schemeClr val="tx1"/>
              </a:solidFill>
              <a:effectLst/>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kern="1200" dirty="0" smtClean="0">
                <a:solidFill>
                  <a:schemeClr val="tx1"/>
                </a:solidFill>
                <a:effectLst/>
                <a:latin typeface="Arial" panose="020B0604020202020204" pitchFamily="34" charset="0"/>
                <a:cs typeface="Arial" panose="020B0604020202020204" pitchFamily="34" charset="0"/>
              </a:rPr>
              <a:t>School </a:t>
            </a:r>
            <a:r>
              <a:rPr lang="en-GB" kern="1200" baseline="0" dirty="0" smtClean="0">
                <a:solidFill>
                  <a:schemeClr val="tx1"/>
                </a:solidFill>
                <a:effectLst/>
                <a:latin typeface="Arial" panose="020B0604020202020204" pitchFamily="34" charset="0"/>
                <a:cs typeface="Arial" panose="020B0604020202020204" pitchFamily="34" charset="0"/>
              </a:rPr>
              <a:t>leaders and governors should start exploring what the reforms mean for their school so that the SEN policy can be reviewed and refreshed </a:t>
            </a:r>
            <a:r>
              <a:rPr lang="en-GB" kern="1200" dirty="0" smtClean="0">
                <a:solidFill>
                  <a:schemeClr val="tx1"/>
                </a:solidFill>
                <a:effectLst/>
                <a:latin typeface="Arial" panose="020B0604020202020204" pitchFamily="34" charset="0"/>
                <a:cs typeface="Arial" panose="020B0604020202020204" pitchFamily="34" charset="0"/>
              </a:rPr>
              <a:t>in a co-production partnership with parents, carers, families and children and young people</a:t>
            </a:r>
            <a:r>
              <a:rPr lang="en-GB" kern="1200" baseline="0" dirty="0" smtClean="0">
                <a:solidFill>
                  <a:schemeClr val="tx1"/>
                </a:solidFill>
                <a:effectLst/>
                <a:latin typeface="Arial" panose="020B0604020202020204" pitchFamily="34" charset="0"/>
                <a:cs typeface="Arial" panose="020B0604020202020204" pitchFamily="34" charset="0"/>
              </a:rPr>
              <a:t> from September.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kern="1200" baseline="0" dirty="0" smtClean="0">
              <a:solidFill>
                <a:schemeClr val="tx1"/>
              </a:solidFill>
              <a:effectLst/>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kern="1200" baseline="0" dirty="0" smtClean="0">
                <a:solidFill>
                  <a:schemeClr val="tx1"/>
                </a:solidFill>
                <a:effectLst/>
                <a:latin typeface="Arial" panose="020B0604020202020204" pitchFamily="34" charset="0"/>
                <a:cs typeface="Arial" panose="020B0604020202020204" pitchFamily="34" charset="0"/>
              </a:rPr>
              <a:t>Schools should be thinking about how they will inform parents about the reforms, reassure them that their child will get the support they need and  engage them in their child’s review.</a:t>
            </a:r>
          </a:p>
          <a:p>
            <a:pPr marL="0" indent="0">
              <a:buFont typeface="Arial" panose="020B0604020202020204" pitchFamily="34" charset="0"/>
              <a:buNone/>
            </a:pPr>
            <a:endParaRPr lang="en-GB"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One</a:t>
            </a:r>
            <a:r>
              <a:rPr lang="en-GB" baseline="0" dirty="0" smtClean="0">
                <a:latin typeface="Arial" panose="020B0604020202020204" pitchFamily="34" charset="0"/>
                <a:cs typeface="Arial" panose="020B0604020202020204" pitchFamily="34" charset="0"/>
              </a:rPr>
              <a:t> of the central pillars of the reforms is that classroom teachers play a pivotal role in reviewing a child SEN support so all schools should be looking at the training needs of all their staff to support the reforms.</a:t>
            </a:r>
          </a:p>
          <a:p>
            <a:pPr marL="0" indent="0">
              <a:buFont typeface="Arial" panose="020B0604020202020204" pitchFamily="34" charset="0"/>
              <a:buNone/>
            </a:pPr>
            <a:endParaRPr lang="en-GB" kern="1200" dirty="0" smtClean="0">
              <a:solidFill>
                <a:schemeClr val="tx1"/>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kern="1200" dirty="0" smtClean="0">
                <a:solidFill>
                  <a:schemeClr val="tx1"/>
                </a:solidFill>
                <a:effectLst/>
                <a:latin typeface="Arial" panose="020B0604020202020204" pitchFamily="34" charset="0"/>
                <a:cs typeface="Arial" panose="020B0604020202020204" pitchFamily="34" charset="0"/>
              </a:rPr>
              <a:t>All schools are required to publish </a:t>
            </a:r>
            <a:r>
              <a:rPr kumimoji="0" lang="en-US"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an SEN information report which must include information for identifying, assessing and making provision for pupils with SEN and admission of disabled pupils. The requirements are set out at www.legislation.gov.uk/uksi/2014/1530/schedule/1/made.  Also, </a:t>
            </a:r>
            <a:r>
              <a:rPr lang="en-GB" kern="1200" dirty="0" smtClean="0">
                <a:solidFill>
                  <a:schemeClr val="tx1"/>
                </a:solidFill>
                <a:effectLst/>
                <a:latin typeface="Arial" panose="020B0604020202020204" pitchFamily="34" charset="0"/>
                <a:cs typeface="Arial" panose="020B0604020202020204" pitchFamily="34" charset="0"/>
              </a:rPr>
              <a:t>see</a:t>
            </a:r>
            <a:r>
              <a:rPr lang="en-GB" kern="1200" baseline="0" dirty="0" smtClean="0">
                <a:solidFill>
                  <a:schemeClr val="tx1"/>
                </a:solidFill>
                <a:effectLst/>
                <a:latin typeface="Arial" panose="020B0604020202020204" pitchFamily="34" charset="0"/>
                <a:cs typeface="Arial" panose="020B0604020202020204" pitchFamily="34" charset="0"/>
              </a:rPr>
              <a:t> </a:t>
            </a:r>
            <a:r>
              <a:rPr lang="en-GB" kern="1200" dirty="0" smtClean="0">
                <a:solidFill>
                  <a:schemeClr val="tx1"/>
                </a:solidFill>
                <a:effectLst/>
                <a:latin typeface="Arial" panose="020B0604020202020204" pitchFamily="34" charset="0"/>
                <a:cs typeface="Arial" panose="020B0604020202020204" pitchFamily="34" charset="0"/>
              </a:rPr>
              <a:t>nasen Helpsheet: SEN Information Publication Requirements for Schools, September 2014.</a:t>
            </a:r>
          </a:p>
          <a:p>
            <a:pPr marL="171450" indent="-171450">
              <a:buFont typeface="Arial" panose="020B0604020202020204" pitchFamily="34" charset="0"/>
              <a:buChar char="•"/>
            </a:pPr>
            <a:endParaRPr lang="en-GB" kern="1200" dirty="0" smtClean="0">
              <a:solidFill>
                <a:schemeClr val="tx1"/>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kern="1200" dirty="0" smtClean="0">
                <a:solidFill>
                  <a:schemeClr val="tx1"/>
                </a:solidFill>
                <a:effectLst/>
                <a:latin typeface="Arial" panose="020B0604020202020204" pitchFamily="34" charset="0"/>
                <a:cs typeface="Arial" panose="020B0604020202020204" pitchFamily="34" charset="0"/>
              </a:rPr>
              <a:t>Schools must also cooperate with local authorities in the development and review of the Local Offer</a:t>
            </a:r>
            <a:r>
              <a:rPr lang="en-GB" kern="1200" baseline="0" dirty="0" smtClean="0">
                <a:solidFill>
                  <a:schemeClr val="tx1"/>
                </a:solidFill>
                <a:effectLst/>
                <a:latin typeface="Arial" panose="020B0604020202020204" pitchFamily="34" charset="0"/>
                <a:cs typeface="Arial" panose="020B0604020202020204" pitchFamily="34" charset="0"/>
              </a:rPr>
              <a:t>. And at the same time, school leaders should be engaging with their local authority in </a:t>
            </a:r>
            <a:r>
              <a:rPr lang="en-GB" dirty="0" smtClean="0">
                <a:latin typeface="Arial" panose="020B0604020202020204" pitchFamily="34" charset="0"/>
                <a:cs typeface="Arial" panose="020B0604020202020204" pitchFamily="34" charset="0"/>
              </a:rPr>
              <a:t>relation to the </a:t>
            </a:r>
            <a:r>
              <a:rPr lang="en-GB" dirty="0" smtClean="0">
                <a:solidFill>
                  <a:prstClr val="black"/>
                </a:solidFill>
                <a:latin typeface="Arial" panose="020B0604020202020204" pitchFamily="34" charset="0"/>
                <a:cs typeface="Arial" panose="020B0604020202020204" pitchFamily="34" charset="0"/>
              </a:rPr>
              <a:t>process for transferring from statements to EHC plans, d</a:t>
            </a:r>
            <a:r>
              <a:rPr lang="en-GB" dirty="0" smtClean="0">
                <a:latin typeface="Arial" panose="020B0604020202020204" pitchFamily="34" charset="0"/>
                <a:cs typeface="Arial" panose="020B0604020202020204" pitchFamily="34" charset="0"/>
              </a:rPr>
              <a:t>elegated funding, joint commissioning, Education, Health and Care Plans and implications of personal budgets.</a:t>
            </a:r>
          </a:p>
          <a:p>
            <a:pPr marL="0" indent="0">
              <a:buFont typeface="Arial" panose="020B0604020202020204" pitchFamily="34" charset="0"/>
              <a:buNone/>
            </a:pPr>
            <a:endParaRPr lang="en-GB"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baseline="0" dirty="0" smtClean="0">
                <a:latin typeface="Arial" panose="020B0604020202020204" pitchFamily="34" charset="0"/>
                <a:cs typeface="Arial" panose="020B0604020202020204" pitchFamily="34" charset="0"/>
              </a:rPr>
              <a:t>The SENCO must be a qualified teacher working at the schools and where a newly appointed SENCO has not been the SENCO for a total period of more than 12 months, they must achieve a National Award in SEN coordination within three years of appointment.</a:t>
            </a:r>
          </a:p>
          <a:p>
            <a:pPr marL="0" indent="0">
              <a:buFont typeface="Arial" panose="020B0604020202020204" pitchFamily="34" charset="0"/>
              <a:buNone/>
            </a:pPr>
            <a:endParaRPr lang="en-GB"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The reforms place a duty on schools to make arrangements to support pupils with medical condition</a:t>
            </a:r>
            <a:r>
              <a:rPr lang="en-GB" baseline="0" dirty="0" smtClean="0">
                <a:latin typeface="Arial" panose="020B0604020202020204" pitchFamily="34" charset="0"/>
                <a:cs typeface="Arial" panose="020B0604020202020204" pitchFamily="34" charset="0"/>
              </a:rPr>
              <a:t> and schools must have regard to statutory guidance supporting pupils at school with medical conditions.  </a:t>
            </a:r>
            <a:r>
              <a:rPr lang="en-GB" u="sng" dirty="0" smtClean="0">
                <a:latin typeface="Arial" panose="020B0604020202020204" pitchFamily="34" charset="0"/>
                <a:cs typeface="Arial" panose="020B0604020202020204" pitchFamily="34" charset="0"/>
                <a:hlinkClick r:id="rId3"/>
              </a:rPr>
              <a:t>https://www.gov.uk/government/publications/supporting-pupils-at-school-with-medical-conditions</a:t>
            </a:r>
            <a:endParaRPr lang="en-GB" u="sng"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t>19</a:t>
            </a:fld>
            <a:endParaRPr lang="en-GB" dirty="0"/>
          </a:p>
        </p:txBody>
      </p:sp>
    </p:spTree>
    <p:extLst>
      <p:ext uri="{BB962C8B-B14F-4D97-AF65-F5344CB8AC3E}">
        <p14:creationId xmlns:p14="http://schemas.microsoft.com/office/powerpoint/2010/main" val="4104939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The slides have been designed to help school leaders prepare for the reforms and engage the wider school community in the culture change. The aim is for school leaders to use selected slides from the pack to engage governors and staff in the reforms. It is </a:t>
            </a:r>
            <a:r>
              <a:rPr lang="en-GB" u="none" dirty="0" smtClean="0">
                <a:latin typeface="Arial" panose="020B0604020202020204" pitchFamily="34" charset="0"/>
                <a:cs typeface="Arial" panose="020B0604020202020204" pitchFamily="34" charset="0"/>
              </a:rPr>
              <a:t>not</a:t>
            </a:r>
            <a:r>
              <a:rPr lang="en-GB" dirty="0" smtClean="0">
                <a:latin typeface="Arial" panose="020B0604020202020204" pitchFamily="34" charset="0"/>
                <a:cs typeface="Arial" panose="020B0604020202020204" pitchFamily="34" charset="0"/>
              </a:rPr>
              <a:t> designed to be used in its entirety.</a:t>
            </a:r>
          </a:p>
          <a:p>
            <a:endParaRPr lang="en-GB" dirty="0" smtClean="0"/>
          </a:p>
          <a:p>
            <a:pPr marL="0" lvl="0" indent="0">
              <a:buNone/>
            </a:pPr>
            <a:r>
              <a:rPr lang="en-GB" sz="1200" kern="1200" dirty="0" smtClean="0">
                <a:solidFill>
                  <a:schemeClr val="tx1"/>
                </a:solidFill>
                <a:effectLst/>
                <a:latin typeface="+mn-lt"/>
                <a:ea typeface="+mn-ea"/>
                <a:cs typeface="+mn-cs"/>
              </a:rPr>
              <a:t>Hyperlinks</a:t>
            </a:r>
            <a:r>
              <a:rPr lang="en-GB" sz="1200" kern="1200" baseline="0" dirty="0" smtClean="0">
                <a:solidFill>
                  <a:schemeClr val="tx1"/>
                </a:solidFill>
                <a:effectLst/>
                <a:latin typeface="+mn-lt"/>
                <a:ea typeface="+mn-ea"/>
                <a:cs typeface="+mn-cs"/>
              </a:rPr>
              <a:t> have been included in the contents to specific sections. The section headings include hyper links to the individual slides.</a:t>
            </a:r>
          </a:p>
          <a:p>
            <a:pPr marL="0" lvl="0" indent="0">
              <a:buNone/>
            </a:pPr>
            <a:endParaRPr lang="en-GB" sz="1200" kern="1200" baseline="0" dirty="0" smtClean="0">
              <a:solidFill>
                <a:schemeClr val="tx1"/>
              </a:solidFill>
              <a:effectLst/>
              <a:latin typeface="+mn-lt"/>
              <a:ea typeface="+mn-ea"/>
              <a:cs typeface="+mn-cs"/>
            </a:endParaRPr>
          </a:p>
          <a:p>
            <a:pPr marL="0" lvl="0" indent="0">
              <a:buNone/>
            </a:pPr>
            <a:r>
              <a:rPr lang="en-GB" sz="1200" kern="1200" baseline="0" dirty="0" smtClean="0">
                <a:solidFill>
                  <a:schemeClr val="tx1"/>
                </a:solidFill>
                <a:effectLst/>
                <a:latin typeface="+mn-lt"/>
                <a:ea typeface="+mn-ea"/>
                <a:cs typeface="+mn-cs"/>
              </a:rPr>
              <a:t>Hyper links can only be activated when viewed as a presentation.</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1E13A2-8807-4FB8-8E6C-210F9AA81864}" type="slidenum">
              <a:rPr lang="en-GB" smtClean="0"/>
              <a:t>2</a:t>
            </a:fld>
            <a:endParaRPr lang="en-GB" dirty="0"/>
          </a:p>
        </p:txBody>
      </p:sp>
    </p:spTree>
    <p:extLst>
      <p:ext uri="{BB962C8B-B14F-4D97-AF65-F5344CB8AC3E}">
        <p14:creationId xmlns:p14="http://schemas.microsoft.com/office/powerpoint/2010/main" val="673429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ct val="0"/>
              </a:spcBef>
              <a:buFontTx/>
              <a:buChar char="•"/>
            </a:pPr>
            <a:r>
              <a:rPr lang="en-GB" altLang="en-US" dirty="0" smtClean="0">
                <a:solidFill>
                  <a:srgbClr val="000000"/>
                </a:solidFill>
                <a:latin typeface="Arial" charset="0"/>
                <a:cs typeface="Arial" charset="0"/>
              </a:rPr>
              <a:t>September is </a:t>
            </a:r>
            <a:r>
              <a:rPr lang="en-GB" altLang="en-US" baseline="0" dirty="0" smtClean="0">
                <a:solidFill>
                  <a:srgbClr val="000000"/>
                </a:solidFill>
                <a:latin typeface="Arial" charset="0"/>
                <a:cs typeface="Arial" charset="0"/>
              </a:rPr>
              <a:t>the start of the reform process.</a:t>
            </a:r>
            <a:endParaRPr lang="en-GB" altLang="en-US" dirty="0" smtClean="0">
              <a:solidFill>
                <a:srgbClr val="000000"/>
              </a:solidFill>
              <a:latin typeface="Arial" charset="0"/>
              <a:cs typeface="Arial" charset="0"/>
            </a:endParaRPr>
          </a:p>
          <a:p>
            <a:pPr marL="0" indent="0">
              <a:spcBef>
                <a:spcPct val="0"/>
              </a:spcBef>
              <a:buFontTx/>
              <a:buNone/>
            </a:pPr>
            <a:endParaRPr lang="en-GB" altLang="en-US" dirty="0" smtClean="0">
              <a:solidFill>
                <a:srgbClr val="000000"/>
              </a:solidFill>
              <a:latin typeface="Arial" charset="0"/>
              <a:cs typeface="Arial" charset="0"/>
            </a:endParaRPr>
          </a:p>
          <a:p>
            <a:pPr marL="285750" indent="-285750">
              <a:spcBef>
                <a:spcPct val="0"/>
              </a:spcBef>
              <a:buFontTx/>
              <a:buChar char="•"/>
            </a:pPr>
            <a:r>
              <a:rPr lang="en-GB" altLang="en-US" dirty="0" smtClean="0">
                <a:solidFill>
                  <a:srgbClr val="000000"/>
                </a:solidFill>
                <a:latin typeface="Arial" charset="0"/>
                <a:cs typeface="Arial" charset="0"/>
              </a:rPr>
              <a:t>These check lists have been developed through discussions with schools.</a:t>
            </a:r>
          </a:p>
          <a:p>
            <a:pPr marL="285750" indent="-285750">
              <a:spcBef>
                <a:spcPct val="0"/>
              </a:spcBef>
              <a:buFontTx/>
              <a:buChar char="•"/>
            </a:pPr>
            <a:endParaRPr lang="en-GB" altLang="en-US" dirty="0" smtClean="0">
              <a:solidFill>
                <a:srgbClr val="000000"/>
              </a:solidFill>
              <a:latin typeface="Arial" charset="0"/>
              <a:cs typeface="Arial" charset="0"/>
            </a:endParaRPr>
          </a:p>
          <a:p>
            <a:pPr marL="285750" indent="-285750">
              <a:spcBef>
                <a:spcPct val="0"/>
              </a:spcBef>
              <a:buFontTx/>
              <a:buChar char="•"/>
            </a:pPr>
            <a:r>
              <a:rPr lang="en-GB" altLang="en-US" dirty="0" smtClean="0">
                <a:solidFill>
                  <a:srgbClr val="000000"/>
                </a:solidFill>
                <a:latin typeface="Arial" charset="0"/>
                <a:cs typeface="Arial" charset="0"/>
              </a:rPr>
              <a:t>But there is no exhaustive list of things that must be done.  </a:t>
            </a:r>
            <a:r>
              <a:rPr lang="en-GB" altLang="en-US" dirty="0" smtClean="0">
                <a:latin typeface="Arial" charset="0"/>
                <a:cs typeface="Arial" charset="0"/>
              </a:rPr>
              <a:t>The aim of the reforms is to give schools the freedom to develop what works for them in partnership with their local authority, and crucially in partnership with young people and parents. </a:t>
            </a:r>
          </a:p>
          <a:p>
            <a:pPr marL="285750" indent="-285750">
              <a:spcBef>
                <a:spcPct val="0"/>
              </a:spcBef>
              <a:buFontTx/>
              <a:buChar char="•"/>
            </a:pPr>
            <a:endParaRPr lang="en-GB" altLang="en-US" dirty="0" smtClean="0">
              <a:latin typeface="Arial" charset="0"/>
              <a:cs typeface="Arial" charset="0"/>
            </a:endParaRPr>
          </a:p>
          <a:p>
            <a:pPr marL="285750" indent="-285750">
              <a:spcBef>
                <a:spcPct val="0"/>
              </a:spcBef>
              <a:buFontTx/>
              <a:buChar char="•"/>
            </a:pPr>
            <a:r>
              <a:rPr lang="en-GB" altLang="en-US" dirty="0" smtClean="0">
                <a:latin typeface="Arial" charset="0"/>
                <a:cs typeface="Arial" charset="0"/>
              </a:rPr>
              <a:t>So it is up to schools</a:t>
            </a:r>
            <a:r>
              <a:rPr lang="en-GB" altLang="en-US" baseline="0" dirty="0" smtClean="0">
                <a:latin typeface="Arial" charset="0"/>
                <a:cs typeface="Arial" charset="0"/>
              </a:rPr>
              <a:t> to</a:t>
            </a:r>
            <a:r>
              <a:rPr lang="en-GB" altLang="en-US" dirty="0" smtClean="0">
                <a:latin typeface="Arial" charset="0"/>
                <a:cs typeface="Arial" charset="0"/>
              </a:rPr>
              <a:t> create their own action plan and check list.</a:t>
            </a:r>
          </a:p>
          <a:p>
            <a:pPr marL="285750" indent="-285750">
              <a:spcBef>
                <a:spcPct val="0"/>
              </a:spcBef>
            </a:pPr>
            <a:endParaRPr lang="en-GB" altLang="en-US" dirty="0" smtClean="0">
              <a:solidFill>
                <a:srgbClr val="000000"/>
              </a:solidFill>
            </a:endParaRPr>
          </a:p>
          <a:p>
            <a:pPr marL="285750" lvl="0" indent="-285750">
              <a:spcBef>
                <a:spcPts val="0"/>
              </a:spcBef>
            </a:pPr>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t>20</a:t>
            </a:fld>
            <a:endParaRPr lang="en-GB" dirty="0"/>
          </a:p>
        </p:txBody>
      </p:sp>
    </p:spTree>
    <p:extLst>
      <p:ext uri="{BB962C8B-B14F-4D97-AF65-F5344CB8AC3E}">
        <p14:creationId xmlns:p14="http://schemas.microsoft.com/office/powerpoint/2010/main" val="3420222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kern="1200" dirty="0" smtClean="0">
                <a:solidFill>
                  <a:schemeClr val="tx1"/>
                </a:solidFill>
                <a:effectLst/>
                <a:latin typeface="Arial" panose="020B0604020202020204" pitchFamily="34" charset="0"/>
                <a:cs typeface="Arial" panose="020B0604020202020204" pitchFamily="34" charset="0"/>
              </a:rPr>
              <a:t>Pathfinder Champions Grants were awarded to 31 local authorities who formed 20 pathfinders to design new arrangements to pilot and test the reforms.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This  slide sets out the training</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priorities identified i</a:t>
            </a:r>
            <a:r>
              <a:rPr lang="en-GB" sz="1200" kern="1200" dirty="0" smtClean="0">
                <a:solidFill>
                  <a:schemeClr val="tx1"/>
                </a:solidFill>
                <a:effectLst/>
                <a:latin typeface="Arial" panose="020B0604020202020204" pitchFamily="34" charset="0"/>
                <a:ea typeface="+mn-ea"/>
                <a:cs typeface="Arial" panose="020B0604020202020204" pitchFamily="34" charset="0"/>
              </a:rPr>
              <a:t>n the</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200" kern="1200" dirty="0" smtClean="0">
                <a:solidFill>
                  <a:schemeClr val="tx1"/>
                </a:solidFill>
                <a:effectLst/>
                <a:latin typeface="Arial" panose="020B0604020202020204" pitchFamily="34" charset="0"/>
                <a:ea typeface="+mn-ea"/>
                <a:cs typeface="Arial" panose="020B0604020202020204" pitchFamily="34" charset="0"/>
              </a:rPr>
              <a:t>Pathfinder Programme </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200" kern="1200" dirty="0" smtClean="0">
                <a:solidFill>
                  <a:schemeClr val="tx1"/>
                </a:solidFill>
                <a:effectLst/>
                <a:latin typeface="Arial" panose="020B0604020202020204" pitchFamily="34" charset="0"/>
                <a:ea typeface="+mn-ea"/>
                <a:cs typeface="Arial" panose="020B0604020202020204" pitchFamily="34" charset="0"/>
              </a:rPr>
              <a:t>engagement of schools in the SEN and disability reforms. </a:t>
            </a:r>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t>22</a:t>
            </a:fld>
            <a:endParaRPr lang="en-GB" dirty="0"/>
          </a:p>
        </p:txBody>
      </p:sp>
    </p:spTree>
    <p:extLst>
      <p:ext uri="{BB962C8B-B14F-4D97-AF65-F5344CB8AC3E}">
        <p14:creationId xmlns:p14="http://schemas.microsoft.com/office/powerpoint/2010/main" val="1404789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t>23</a:t>
            </a:fld>
            <a:endParaRPr lang="en-GB" dirty="0"/>
          </a:p>
        </p:txBody>
      </p:sp>
    </p:spTree>
    <p:extLst>
      <p:ext uri="{BB962C8B-B14F-4D97-AF65-F5344CB8AC3E}">
        <p14:creationId xmlns:p14="http://schemas.microsoft.com/office/powerpoint/2010/main" val="1349260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marR="0" indent="0" algn="l" defTabSz="914400" rtl="0" eaLnBrk="1" fontAlgn="auto" latinLnBrk="0" hangingPunct="1">
              <a:lnSpc>
                <a:spcPct val="120000"/>
              </a:lnSpc>
              <a:spcBef>
                <a:spcPts val="0"/>
              </a:spcBef>
              <a:spcAft>
                <a:spcPts val="1200"/>
              </a:spcAft>
              <a:buClrTx/>
              <a:buSzPts val="1200"/>
              <a:buFont typeface="Wingdings" panose="05000000000000000000" pitchFamily="2" charset="2"/>
              <a:buNone/>
              <a:tabLst/>
              <a:defRPr/>
            </a:pPr>
            <a:r>
              <a:rPr lang="en-GB" sz="1200" b="0" i="0" baseline="0" dirty="0" smtClean="0">
                <a:latin typeface="Arial"/>
                <a:ea typeface="Calibri"/>
                <a:cs typeface="Times New Roman"/>
              </a:rPr>
              <a:t>Governors understanding and involvement in the implementation of the reforms will help ensure schools are meeting the spirit of the Code and fulfilling their best endeavours duties. </a:t>
            </a:r>
            <a:r>
              <a:rPr lang="en-GB" sz="1200" dirty="0" smtClean="0">
                <a:latin typeface="Arial"/>
                <a:ea typeface="Calibri"/>
                <a:cs typeface="Times New Roman"/>
              </a:rPr>
              <a:t>It is good practice to appoint a member of the Governor team as SEND lead. </a:t>
            </a:r>
          </a:p>
          <a:p>
            <a:pPr marL="57150" indent="0">
              <a:lnSpc>
                <a:spcPct val="120000"/>
              </a:lnSpc>
              <a:spcAft>
                <a:spcPts val="1200"/>
              </a:spcAft>
              <a:buSzPts val="1200"/>
              <a:buFont typeface="Wingdings" panose="05000000000000000000" pitchFamily="2" charset="2"/>
              <a:buNone/>
            </a:pPr>
            <a:r>
              <a:rPr lang="en-GB" sz="1200" dirty="0" smtClean="0">
                <a:latin typeface="Arial"/>
                <a:ea typeface="Times New Roman"/>
                <a:cs typeface="Times New Roman"/>
              </a:rPr>
              <a:t>In overseeing implementation</a:t>
            </a:r>
            <a:r>
              <a:rPr lang="en-GB" sz="1200" baseline="0" dirty="0" smtClean="0">
                <a:latin typeface="Arial"/>
                <a:ea typeface="Times New Roman"/>
                <a:cs typeface="Times New Roman"/>
              </a:rPr>
              <a:t> of the reforms, the governing body s</a:t>
            </a:r>
            <a:r>
              <a:rPr lang="en-GB" sz="1200" dirty="0" smtClean="0">
                <a:latin typeface="Arial"/>
                <a:ea typeface="Times New Roman"/>
                <a:cs typeface="Times New Roman"/>
              </a:rPr>
              <a:t>hould consider their strategic approach to meeting SEN in the context of the total resources available, including any resources targeted at particular groups, such as the pupil premium.</a:t>
            </a:r>
            <a:r>
              <a:rPr lang="en-GB" sz="1200" baseline="0" dirty="0" smtClean="0">
                <a:latin typeface="Arial"/>
                <a:ea typeface="Times New Roman"/>
                <a:cs typeface="Times New Roman"/>
              </a:rPr>
              <a:t> Code of Practice, section 6.97)</a:t>
            </a:r>
            <a:endParaRPr lang="en-GB" sz="1200" dirty="0" smtClean="0">
              <a:latin typeface="Arial"/>
              <a:ea typeface="Times New Roman"/>
              <a:cs typeface="Times New Roman"/>
            </a:endParaRPr>
          </a:p>
          <a:p>
            <a:pPr marL="57150" indent="0">
              <a:lnSpc>
                <a:spcPct val="120000"/>
              </a:lnSpc>
              <a:spcAft>
                <a:spcPts val="1200"/>
              </a:spcAft>
              <a:buSzPts val="1200"/>
              <a:buFont typeface="Wingdings" panose="05000000000000000000" pitchFamily="2" charset="2"/>
              <a:buNone/>
            </a:pPr>
            <a:endParaRPr lang="en-GB" sz="1200" dirty="0" smtClean="0">
              <a:latin typeface="Arial"/>
              <a:ea typeface="Calibri"/>
              <a:cs typeface="Times New Roman"/>
            </a:endParaRPr>
          </a:p>
          <a:p>
            <a:pPr marL="57150" indent="0">
              <a:lnSpc>
                <a:spcPct val="120000"/>
              </a:lnSpc>
              <a:spcAft>
                <a:spcPts val="1200"/>
              </a:spcAft>
              <a:buSzPts val="1200"/>
              <a:buFont typeface="Wingdings" panose="05000000000000000000" pitchFamily="2" charset="2"/>
              <a:buNone/>
            </a:pPr>
            <a:endParaRPr lang="en-GB" sz="1200" dirty="0" smtClean="0">
              <a:latin typeface="Arial"/>
              <a:ea typeface="Calibri"/>
              <a:cs typeface="Times New Roman"/>
            </a:endParaRPr>
          </a:p>
          <a:p>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t>24</a:t>
            </a:fld>
            <a:endParaRPr lang="en-GB" dirty="0"/>
          </a:p>
        </p:txBody>
      </p:sp>
    </p:spTree>
    <p:extLst>
      <p:ext uri="{BB962C8B-B14F-4D97-AF65-F5344CB8AC3E}">
        <p14:creationId xmlns:p14="http://schemas.microsoft.com/office/powerpoint/2010/main" val="1625246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latin typeface="Arial" panose="020B0604020202020204" pitchFamily="34" charset="0"/>
                <a:cs typeface="Arial" panose="020B0604020202020204" pitchFamily="34" charset="0"/>
              </a:rPr>
              <a:t>The</a:t>
            </a:r>
            <a:r>
              <a:rPr lang="en-GB" b="0" baseline="0" dirty="0" smtClean="0">
                <a:latin typeface="Arial" panose="020B0604020202020204" pitchFamily="34" charset="0"/>
                <a:cs typeface="Arial" panose="020B0604020202020204" pitchFamily="34" charset="0"/>
              </a:rPr>
              <a:t> head plays a pivotal role in d</a:t>
            </a:r>
            <a:r>
              <a:rPr lang="en-GB" b="0" dirty="0" smtClean="0">
                <a:latin typeface="Arial" panose="020B0604020202020204" pitchFamily="34" charset="0"/>
                <a:cs typeface="Arial" panose="020B0604020202020204" pitchFamily="34" charset="0"/>
              </a:rPr>
              <a:t>riving</a:t>
            </a:r>
            <a:r>
              <a:rPr lang="en-GB" b="0" baseline="0" dirty="0" smtClean="0">
                <a:latin typeface="Arial" panose="020B0604020202020204" pitchFamily="34" charset="0"/>
                <a:cs typeface="Arial" panose="020B0604020202020204" pitchFamily="34" charset="0"/>
              </a:rPr>
              <a:t> culture change – supporting the SENCO in engaging the whole teaching community to ensure everyone understands the reform is about  whole school improvement. </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The senior leadership team needs to:</a:t>
            </a:r>
          </a:p>
          <a:p>
            <a:endParaRPr lang="en-GB" b="0"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b="0" baseline="0" dirty="0" smtClean="0">
                <a:latin typeface="Arial" panose="020B0604020202020204" pitchFamily="34" charset="0"/>
                <a:cs typeface="Arial" panose="020B0604020202020204" pitchFamily="34" charset="0"/>
              </a:rPr>
              <a:t>consider how SENCOs fit into the strategic management of the school including how  they feed into strategic decisions </a:t>
            </a:r>
          </a:p>
          <a:p>
            <a:pPr marL="171450" indent="-171450">
              <a:buFont typeface="Arial" panose="020B0604020202020204" pitchFamily="34" charset="0"/>
              <a:buChar char="•"/>
            </a:pPr>
            <a:r>
              <a:rPr lang="en-GB" sz="1200" b="0" i="0" u="none" strike="noStrike" kern="1200" baseline="0" dirty="0" smtClean="0">
                <a:solidFill>
                  <a:schemeClr val="tx1"/>
                </a:solidFill>
                <a:latin typeface="Arial" panose="020B0604020202020204" pitchFamily="34" charset="0"/>
                <a:cs typeface="Arial" panose="020B0604020202020204" pitchFamily="34" charset="0"/>
              </a:rPr>
              <a:t>ensure that the SENCO has sufficient time and resources to carry out their functions - this should include providing the SENCO with sufficient administrative support and time away from teaching to enable them to fulfil their responsibilities in a similar way to other important strategic roles within a school. </a:t>
            </a:r>
            <a:r>
              <a:rPr lang="en-GB" dirty="0" smtClean="0">
                <a:latin typeface="Arial" panose="020B0604020202020204" pitchFamily="34" charset="0"/>
                <a:cs typeface="Arial" panose="020B0604020202020204" pitchFamily="34" charset="0"/>
              </a:rPr>
              <a:t>(Code of</a:t>
            </a:r>
            <a:r>
              <a:rPr lang="en-GB" baseline="0" dirty="0" smtClean="0">
                <a:latin typeface="Arial" panose="020B0604020202020204" pitchFamily="34" charset="0"/>
                <a:cs typeface="Arial" panose="020B0604020202020204" pitchFamily="34" charset="0"/>
              </a:rPr>
              <a:t> Practice section 6.91)</a:t>
            </a:r>
            <a:endParaRPr lang="en-GB" b="0" baseline="0"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smtClean="0">
                <a:latin typeface="Arial" panose="020B0604020202020204" pitchFamily="34" charset="0"/>
                <a:cs typeface="Arial" panose="020B0604020202020204" pitchFamily="34" charset="0"/>
              </a:rPr>
              <a:t>examine the relationship between school and parents to ensure that it is as strong as can be</a:t>
            </a:r>
            <a:r>
              <a:rPr lang="en-GB" b="0" baseline="0" dirty="0" smtClean="0">
                <a:latin typeface="Arial" panose="020B0604020202020204" pitchFamily="34" charset="0"/>
                <a:cs typeface="Arial" panose="020B0604020202020204" pitchFamily="34" charset="0"/>
              </a:rPr>
              <a:t> - meetings with parents should be at three times a year. </a:t>
            </a:r>
            <a:r>
              <a:rPr lang="en-GB" dirty="0" smtClean="0">
                <a:latin typeface="Arial" panose="020B0604020202020204" pitchFamily="34" charset="0"/>
                <a:cs typeface="Arial" panose="020B0604020202020204" pitchFamily="34" charset="0"/>
              </a:rPr>
              <a:t>(Code of</a:t>
            </a:r>
            <a:r>
              <a:rPr lang="en-GB" baseline="0" dirty="0" smtClean="0">
                <a:latin typeface="Arial" panose="020B0604020202020204" pitchFamily="34" charset="0"/>
                <a:cs typeface="Arial" panose="020B0604020202020204" pitchFamily="34" charset="0"/>
              </a:rPr>
              <a:t> Practice section 6.65)</a:t>
            </a:r>
            <a:endParaRPr lang="en-GB" b="0"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b="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01E13A2-8807-4FB8-8E6C-210F9AA81864}" type="slidenum">
              <a:rPr lang="en-GB" smtClean="0"/>
              <a:t>25</a:t>
            </a:fld>
            <a:endParaRPr lang="en-GB" dirty="0"/>
          </a:p>
        </p:txBody>
      </p:sp>
    </p:spTree>
    <p:extLst>
      <p:ext uri="{BB962C8B-B14F-4D97-AF65-F5344CB8AC3E}">
        <p14:creationId xmlns:p14="http://schemas.microsoft.com/office/powerpoint/2010/main" val="3425347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smtClean="0">
                <a:solidFill>
                  <a:schemeClr val="tx1"/>
                </a:solidFill>
                <a:effectLst/>
                <a:latin typeface="Arial" panose="020B0604020202020204" pitchFamily="34" charset="0"/>
                <a:ea typeface="+mn-ea"/>
                <a:cs typeface="Arial" panose="020B0604020202020204" pitchFamily="34" charset="0"/>
              </a:rPr>
              <a:t>The SENCO  must be a qualified teacher working at the school.  A newly appointed SENCO must be a qualified teacher and, where they have not previously been the SENCO at that or any other relevant school for a total period of twelve months, they must achieve a National Award in Special Educational Coordination within three years of appointment. (Code of Practice, 6.85).</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t>26</a:t>
            </a:fld>
            <a:endParaRPr lang="en-GB" dirty="0"/>
          </a:p>
        </p:txBody>
      </p:sp>
    </p:spTree>
    <p:extLst>
      <p:ext uri="{BB962C8B-B14F-4D97-AF65-F5344CB8AC3E}">
        <p14:creationId xmlns:p14="http://schemas.microsoft.com/office/powerpoint/2010/main" val="2262177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buFont typeface="Wingdings" panose="05000000000000000000" pitchFamily="2" charset="2"/>
              <a:buNone/>
            </a:pPr>
            <a:r>
              <a:rPr lang="en-GB" b="0" dirty="0" smtClean="0">
                <a:latin typeface="Arial"/>
                <a:ea typeface="Times New Roman"/>
                <a:cs typeface="Times New Roman"/>
              </a:rPr>
              <a:t>The classroom teacher plays a central role constantly reviewing and monitoring progress</a:t>
            </a:r>
            <a:r>
              <a:rPr lang="en-GB" b="0" baseline="0" dirty="0" smtClean="0">
                <a:latin typeface="Arial"/>
                <a:ea typeface="Times New Roman"/>
                <a:cs typeface="Times New Roman"/>
              </a:rPr>
              <a:t> and setting targets for the child. </a:t>
            </a:r>
            <a:r>
              <a:rPr lang="en-GB" baseline="0" dirty="0" smtClean="0">
                <a:latin typeface="Arial"/>
                <a:cs typeface="Times New Roman"/>
              </a:rPr>
              <a:t>(Code of Practice, section 6.45-6.56)</a:t>
            </a:r>
          </a:p>
          <a:p>
            <a:pPr hangingPunct="0">
              <a:buFont typeface="Wingdings" panose="05000000000000000000" pitchFamily="2" charset="2"/>
              <a:buNone/>
            </a:pPr>
            <a:endParaRPr lang="en-GB" b="0" dirty="0" smtClean="0">
              <a:latin typeface="Arial"/>
              <a:ea typeface="Times New Roman"/>
              <a:cs typeface="Times New Roman"/>
            </a:endParaRPr>
          </a:p>
          <a:p>
            <a:pPr hangingPunct="0">
              <a:buFont typeface="Wingdings" panose="05000000000000000000" pitchFamily="2" charset="2"/>
              <a:buNone/>
            </a:pPr>
            <a:r>
              <a:rPr lang="en-GB" dirty="0" smtClean="0">
                <a:latin typeface="Arial"/>
                <a:ea typeface="Times New Roman"/>
                <a:cs typeface="Times New Roman"/>
              </a:rPr>
              <a:t>Teachers</a:t>
            </a:r>
            <a:r>
              <a:rPr lang="en-GB" baseline="0" dirty="0" smtClean="0">
                <a:latin typeface="Arial"/>
                <a:ea typeface="Times New Roman"/>
                <a:cs typeface="Times New Roman"/>
              </a:rPr>
              <a:t> should s</a:t>
            </a:r>
            <a:r>
              <a:rPr lang="en-GB" dirty="0" smtClean="0">
                <a:latin typeface="Arial"/>
                <a:ea typeface="Times New Roman"/>
                <a:cs typeface="Times New Roman"/>
              </a:rPr>
              <a:t>et a clear date to check progress and evaluate the support and have open conversations with parents about what support is intended to achieve, how they will know whether it has worked and what they will do next if it hasn’t.  </a:t>
            </a:r>
          </a:p>
          <a:p>
            <a:pPr hangingPunct="0">
              <a:buFont typeface="Wingdings" panose="05000000000000000000" pitchFamily="2" charset="2"/>
              <a:buNone/>
            </a:pPr>
            <a:endParaRPr lang="en-GB" dirty="0" smtClean="0">
              <a:latin typeface="Arial"/>
              <a:ea typeface="Times New Roman"/>
              <a:cs typeface="Times New Roman"/>
            </a:endParaRPr>
          </a:p>
          <a:p>
            <a:pPr hangingPunct="0">
              <a:buFont typeface="Wingdings" panose="05000000000000000000" pitchFamily="2" charset="2"/>
              <a:buNone/>
            </a:pPr>
            <a:r>
              <a:rPr lang="en-GB" dirty="0" smtClean="0">
                <a:latin typeface="Arial"/>
                <a:ea typeface="Times New Roman"/>
                <a:cs typeface="Times New Roman"/>
              </a:rPr>
              <a:t>Hearing the views of parents</a:t>
            </a:r>
            <a:r>
              <a:rPr lang="en-GB" baseline="0" dirty="0" smtClean="0">
                <a:latin typeface="Arial"/>
                <a:ea typeface="Times New Roman"/>
                <a:cs typeface="Times New Roman"/>
              </a:rPr>
              <a:t> and carers and of children and young people themselves, then planning on the basis of those views, are key elements in securing parental confidence and involvement.</a:t>
            </a:r>
          </a:p>
        </p:txBody>
      </p:sp>
      <p:sp>
        <p:nvSpPr>
          <p:cNvPr id="4" name="Slide Number Placeholder 3"/>
          <p:cNvSpPr>
            <a:spLocks noGrp="1"/>
          </p:cNvSpPr>
          <p:nvPr>
            <p:ph type="sldNum" sz="quarter" idx="10"/>
          </p:nvPr>
        </p:nvSpPr>
        <p:spPr/>
        <p:txBody>
          <a:bodyPr/>
          <a:lstStyle/>
          <a:p>
            <a:fld id="{701E13A2-8807-4FB8-8E6C-210F9AA81864}" type="slidenum">
              <a:rPr lang="en-GB" smtClean="0"/>
              <a:t>27</a:t>
            </a:fld>
            <a:endParaRPr lang="en-GB" dirty="0"/>
          </a:p>
        </p:txBody>
      </p:sp>
    </p:spTree>
    <p:extLst>
      <p:ext uri="{BB962C8B-B14F-4D97-AF65-F5344CB8AC3E}">
        <p14:creationId xmlns:p14="http://schemas.microsoft.com/office/powerpoint/2010/main" val="39638431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Arial" panose="020B0604020202020204" pitchFamily="34" charset="0"/>
                <a:cs typeface="Arial" panose="020B0604020202020204" pitchFamily="34" charset="0"/>
              </a:rPr>
              <a:t>The classroom or subject teacher should remain responsible for working with the child on a daily basis. Where the interventions involve group or one-to-one teaching away from the main classroom or subject teacher, they should still retain responsibility for the pupil. They should work closely with any teaching assistants or specialist staff involved, to plan and assess the impact of support and interventions and how they can be linked to classroom teaching. </a:t>
            </a:r>
          </a:p>
          <a:p>
            <a:endParaRPr lang="en-GB"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anose="020B0604020202020204" pitchFamily="34" charset="0"/>
                <a:cs typeface="Arial" panose="020B0604020202020204" pitchFamily="34" charset="0"/>
              </a:rPr>
              <a:t>The Code of Practice,</a:t>
            </a:r>
            <a:r>
              <a:rPr lang="en-GB" baseline="0" dirty="0" smtClean="0">
                <a:latin typeface="Arial" panose="020B0604020202020204" pitchFamily="34" charset="0"/>
                <a:cs typeface="Arial" panose="020B0604020202020204" pitchFamily="34" charset="0"/>
              </a:rPr>
              <a:t> section </a:t>
            </a:r>
            <a:r>
              <a:rPr lang="en-GB" sz="1200" b="0" i="0" u="none" strike="noStrike" kern="1200" baseline="0" dirty="0" smtClean="0">
                <a:solidFill>
                  <a:schemeClr val="tx1"/>
                </a:solidFill>
                <a:latin typeface="Arial" panose="020B0604020202020204" pitchFamily="34" charset="0"/>
                <a:cs typeface="Arial" panose="020B0604020202020204" pitchFamily="34" charset="0"/>
              </a:rPr>
              <a:t>6.52 </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01E13A2-8807-4FB8-8E6C-210F9AA81864}" type="slidenum">
              <a:rPr lang="en-GB" smtClean="0"/>
              <a:t>28</a:t>
            </a:fld>
            <a:endParaRPr lang="en-GB" dirty="0"/>
          </a:p>
        </p:txBody>
      </p:sp>
    </p:spTree>
    <p:extLst>
      <p:ext uri="{BB962C8B-B14F-4D97-AF65-F5344CB8AC3E}">
        <p14:creationId xmlns:p14="http://schemas.microsoft.com/office/powerpoint/2010/main" val="13542683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The Children and Families Act 2014 places a duty on maintained schools and academies to make</a:t>
            </a:r>
            <a:r>
              <a:rPr lang="en-GB" baseline="0" dirty="0" smtClean="0">
                <a:latin typeface="Arial" panose="020B0604020202020204" pitchFamily="34" charset="0"/>
                <a:cs typeface="Arial" panose="020B0604020202020204" pitchFamily="34" charset="0"/>
              </a:rPr>
              <a:t> arrangements to support pupils with medical conditions (these requirements </a:t>
            </a:r>
            <a:r>
              <a:rPr lang="en-GB" sz="1200" kern="1200" dirty="0" smtClean="0">
                <a:solidFill>
                  <a:schemeClr val="tx1"/>
                </a:solidFill>
                <a:effectLst/>
                <a:latin typeface="Arial" panose="020B0604020202020204" pitchFamily="34" charset="0"/>
                <a:ea typeface="+mn-ea"/>
                <a:cs typeface="Arial" panose="020B0604020202020204" pitchFamily="34" charset="0"/>
              </a:rPr>
              <a:t>extend beyond children and young people with SEND)</a:t>
            </a:r>
            <a:endParaRPr lang="en-GB" baseline="0" dirty="0" smtClean="0">
              <a:latin typeface="Arial" panose="020B0604020202020204" pitchFamily="34" charset="0"/>
              <a:cs typeface="Arial" panose="020B0604020202020204" pitchFamily="34" charset="0"/>
            </a:endParaRP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Individual healthcare plans will normally specify the type and level of support required to meet the medical needs of such pupils. </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Where children and young people also have special educational needs, their provision should be planned and delivered in a co-</a:t>
            </a:r>
          </a:p>
          <a:p>
            <a:r>
              <a:rPr lang="en-GB" baseline="0" dirty="0" smtClean="0">
                <a:latin typeface="Arial" panose="020B0604020202020204" pitchFamily="34" charset="0"/>
                <a:cs typeface="Arial" panose="020B0604020202020204" pitchFamily="34" charset="0"/>
              </a:rPr>
              <a:t>ordinated way with the healthcare plan.  </a:t>
            </a:r>
          </a:p>
          <a:p>
            <a:endParaRPr lang="en-GB"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panose="020B0604020202020204" pitchFamily="34" charset="0"/>
                <a:cs typeface="Arial" panose="020B0604020202020204" pitchFamily="34" charset="0"/>
              </a:rPr>
              <a:t>Statutory guidance, supporting pupils at school with medical conditions’ was published in April 2014: </a:t>
            </a:r>
            <a:r>
              <a:rPr lang="en-GB" sz="1200" u="sng" dirty="0" smtClean="0">
                <a:latin typeface="Arial" panose="020B0604020202020204" pitchFamily="34" charset="0"/>
                <a:cs typeface="Arial" panose="020B0604020202020204" pitchFamily="34" charset="0"/>
                <a:hlinkClick r:id="rId3"/>
              </a:rPr>
              <a:t>https://www.gov.uk/government/publications/supporting-pupils-at-school-with-medical-conditions</a:t>
            </a:r>
            <a:endParaRPr lang="en-GB" sz="1200" u="sng" dirty="0" smtClean="0">
              <a:latin typeface="Arial" panose="020B0604020202020204" pitchFamily="34" charset="0"/>
              <a:cs typeface="Arial" panose="020B0604020202020204" pitchFamily="34" charset="0"/>
            </a:endParaRPr>
          </a:p>
          <a:p>
            <a:endParaRPr lang="en-GB" baseline="0" dirty="0" smtClean="0"/>
          </a:p>
        </p:txBody>
      </p:sp>
      <p:sp>
        <p:nvSpPr>
          <p:cNvPr id="4" name="Slide Number Placeholder 3"/>
          <p:cNvSpPr>
            <a:spLocks noGrp="1"/>
          </p:cNvSpPr>
          <p:nvPr>
            <p:ph type="sldNum" sz="quarter" idx="10"/>
          </p:nvPr>
        </p:nvSpPr>
        <p:spPr/>
        <p:txBody>
          <a:bodyPr/>
          <a:lstStyle/>
          <a:p>
            <a:fld id="{701E13A2-8807-4FB8-8E6C-210F9AA81864}" type="slidenum">
              <a:rPr lang="en-GB" smtClean="0"/>
              <a:t>29</a:t>
            </a:fld>
            <a:endParaRPr lang="en-GB" dirty="0"/>
          </a:p>
        </p:txBody>
      </p:sp>
    </p:spTree>
    <p:extLst>
      <p:ext uri="{BB962C8B-B14F-4D97-AF65-F5344CB8AC3E}">
        <p14:creationId xmlns:p14="http://schemas.microsoft.com/office/powerpoint/2010/main" val="324633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t>3</a:t>
            </a:fld>
            <a:endParaRPr lang="en-GB" dirty="0"/>
          </a:p>
        </p:txBody>
      </p:sp>
    </p:spTree>
    <p:extLst>
      <p:ext uri="{BB962C8B-B14F-4D97-AF65-F5344CB8AC3E}">
        <p14:creationId xmlns:p14="http://schemas.microsoft.com/office/powerpoint/2010/main" val="3644035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Maintained nursery schools must: </a:t>
            </a:r>
          </a:p>
          <a:p>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 use their best endeavours to make sure that a child with SEN gets the support they need </a:t>
            </a:r>
          </a:p>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 ensure that children with SEN engage in the activities of school alongside children who do not have SEN </a:t>
            </a:r>
          </a:p>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 designate a teacher to be responsible for co-ordinating SEN provision (the SEN co-ordinator, or SENCO) </a:t>
            </a:r>
          </a:p>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 inform parents when they are making special educational provision for a child </a:t>
            </a:r>
          </a:p>
          <a:p>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They must also prepare a report on: </a:t>
            </a:r>
          </a:p>
          <a:p>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 the implementation of their SEN policy </a:t>
            </a:r>
          </a:p>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 their arrangements for the admission of disabled children </a:t>
            </a:r>
          </a:p>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 the steps being taken to prevent disabled children from being treated less favourably than others </a:t>
            </a:r>
          </a:p>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 the facilities provided to enable access to the school for disabled children, and </a:t>
            </a:r>
          </a:p>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 their accessibility plan showing how they plan to improve access over time.</a:t>
            </a:r>
          </a:p>
          <a:p>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The Code of Practice, section 5.6</a:t>
            </a:r>
          </a:p>
          <a:p>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t>30</a:t>
            </a:fld>
            <a:endParaRPr lang="en-GB" dirty="0"/>
          </a:p>
        </p:txBody>
      </p:sp>
    </p:spTree>
    <p:extLst>
      <p:ext uri="{BB962C8B-B14F-4D97-AF65-F5344CB8AC3E}">
        <p14:creationId xmlns:p14="http://schemas.microsoft.com/office/powerpoint/2010/main" val="12581010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t>31</a:t>
            </a:fld>
            <a:endParaRPr lang="en-GB" dirty="0"/>
          </a:p>
        </p:txBody>
      </p:sp>
    </p:spTree>
    <p:extLst>
      <p:ext uri="{BB962C8B-B14F-4D97-AF65-F5344CB8AC3E}">
        <p14:creationId xmlns:p14="http://schemas.microsoft.com/office/powerpoint/2010/main" val="29710881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ltLang="en-US" dirty="0" smtClean="0">
                <a:latin typeface="Arial" panose="020B0604020202020204" pitchFamily="34" charset="0"/>
                <a:cs typeface="Arial" panose="020B0604020202020204" pitchFamily="34" charset="0"/>
              </a:rPr>
              <a:t>The new </a:t>
            </a:r>
            <a:r>
              <a:rPr lang="en-GB" altLang="en-US" b="0" dirty="0" smtClean="0">
                <a:latin typeface="Arial" panose="020B0604020202020204" pitchFamily="34" charset="0"/>
                <a:cs typeface="Arial" panose="020B0604020202020204" pitchFamily="34" charset="0"/>
              </a:rPr>
              <a:t>Code of Practice applies to all state funded schools, early years settings, schools and further education.</a:t>
            </a:r>
          </a:p>
          <a:p>
            <a:pPr>
              <a:defRPr/>
            </a:pPr>
            <a:endParaRPr lang="en-GB" altLang="en-US" b="0" dirty="0" smtClean="0">
              <a:latin typeface="Arial" panose="020B0604020202020204" pitchFamily="34" charset="0"/>
              <a:cs typeface="Arial" panose="020B0604020202020204" pitchFamily="34" charset="0"/>
            </a:endParaRPr>
          </a:p>
          <a:p>
            <a:r>
              <a:rPr lang="en-GB" altLang="en-US" b="0" dirty="0" smtClean="0">
                <a:latin typeface="Arial" panose="020B0604020202020204" pitchFamily="34" charset="0"/>
                <a:cs typeface="Arial" panose="020B0604020202020204" pitchFamily="34" charset="0"/>
              </a:rPr>
              <a:t>So what are the ‘must dos’ for schools?  The main legal duties don’t change for them. </a:t>
            </a:r>
          </a:p>
          <a:p>
            <a:endParaRPr lang="en-GB" altLang="en-US" b="0" dirty="0" smtClean="0">
              <a:latin typeface="Arial" panose="020B0604020202020204" pitchFamily="34" charset="0"/>
              <a:cs typeface="Arial" panose="020B0604020202020204" pitchFamily="34" charset="0"/>
            </a:endParaRPr>
          </a:p>
          <a:p>
            <a:pPr>
              <a:defRPr/>
            </a:pPr>
            <a:r>
              <a:rPr lang="en-GB" altLang="en-US" b="0" dirty="0" smtClean="0">
                <a:latin typeface="Arial" panose="020B0604020202020204" pitchFamily="34" charset="0"/>
                <a:cs typeface="Arial" panose="020B0604020202020204" pitchFamily="34" charset="0"/>
              </a:rPr>
              <a:t>Everything starts with the equalities duties for disabled children. </a:t>
            </a:r>
            <a:r>
              <a:rPr lang="en-GB" altLang="en-US" b="0" baseline="0" dirty="0" smtClean="0">
                <a:latin typeface="Arial" panose="020B0604020202020204" pitchFamily="34" charset="0"/>
                <a:cs typeface="Arial" panose="020B0604020202020204" pitchFamily="34" charset="0"/>
              </a:rPr>
              <a:t>  </a:t>
            </a:r>
            <a:r>
              <a:rPr lang="en-GB" b="0" i="0" u="none" strike="noStrike" kern="1200" baseline="0" dirty="0" smtClean="0">
                <a:solidFill>
                  <a:schemeClr val="tx1"/>
                </a:solidFill>
                <a:latin typeface="Arial" panose="020B0604020202020204" pitchFamily="34" charset="0"/>
                <a:cs typeface="Arial" panose="020B0604020202020204" pitchFamily="34" charset="0"/>
              </a:rPr>
              <a:t>All schools have duties under the Equality Act 2010 towards individual disabled children and young people. They must make reasonable adjustments, including the provision of auxiliary aids and services for disabled children, to prevent them being put at a substantial disadvantage. These duties are anticipatory – they require thought to be given in advance to what disabled children and young people might require and what adjustments might need to be made to prevent that disadvantage. Schools also have wider duties to prevent discrimination, to promote equality of opportunity and to foster good relations.  Code of Practice, section 6.9</a:t>
            </a:r>
          </a:p>
          <a:p>
            <a:pPr marL="171450" indent="-171450">
              <a:buFont typeface="Arial" panose="020B0604020202020204" pitchFamily="34" charset="0"/>
              <a:buChar char="•"/>
              <a:defRPr/>
            </a:pPr>
            <a:endParaRPr lang="en-GB" altLang="en-US" b="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altLang="en-US" b="0" dirty="0" smtClean="0">
                <a:latin typeface="Arial" panose="020B0604020202020204" pitchFamily="34" charset="0"/>
                <a:cs typeface="Arial" panose="020B0604020202020204" pitchFamily="34" charset="0"/>
              </a:rPr>
              <a:t>These duties should create a level playing field in terms of access and schools have to make the necessary reasonable adjustments.  </a:t>
            </a:r>
          </a:p>
          <a:p>
            <a:pPr marL="171450" indent="-171450">
              <a:buFont typeface="Arial" panose="020B0604020202020204" pitchFamily="34" charset="0"/>
              <a:buChar char="•"/>
              <a:defRPr/>
            </a:pPr>
            <a:r>
              <a:rPr lang="en-GB" altLang="en-US" b="0" dirty="0" smtClean="0">
                <a:latin typeface="Arial" panose="020B0604020202020204" pitchFamily="34" charset="0"/>
                <a:cs typeface="Arial" panose="020B0604020202020204" pitchFamily="34" charset="0"/>
              </a:rPr>
              <a:t>Then if the child is not progressing or needs additional support , they would then be identified as having a SEN and assessed and reviewed for SEN support or an ECHP plan.</a:t>
            </a:r>
          </a:p>
          <a:p>
            <a:pPr marL="0" indent="0">
              <a:buFont typeface="Arial" panose="020B0604020202020204" pitchFamily="34" charset="0"/>
              <a:buNone/>
              <a:defRPr/>
            </a:pPr>
            <a:endParaRPr lang="en-GB" altLang="en-US" b="0" dirty="0" smtClean="0">
              <a:latin typeface="Arial" panose="020B0604020202020204" pitchFamily="34" charset="0"/>
              <a:cs typeface="Arial" panose="020B0604020202020204" pitchFamily="34" charset="0"/>
            </a:endParaRPr>
          </a:p>
          <a:p>
            <a:pPr>
              <a:defRPr/>
            </a:pPr>
            <a:r>
              <a:rPr lang="en-GB" altLang="en-US" b="0" dirty="0" smtClean="0">
                <a:latin typeface="Arial" panose="020B0604020202020204" pitchFamily="34" charset="0"/>
                <a:cs typeface="Arial" panose="020B0604020202020204" pitchFamily="34" charset="0"/>
              </a:rPr>
              <a:t>The duty on schools to co-operate with the local authority in developing the local offer is new.</a:t>
            </a:r>
          </a:p>
          <a:p>
            <a:pPr marL="171450" indent="-171450">
              <a:buFont typeface="Arial" panose="020B0604020202020204" pitchFamily="34" charset="0"/>
              <a:buChar char="•"/>
              <a:defRPr/>
            </a:pPr>
            <a:endParaRPr lang="en-GB" altLang="en-US" b="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altLang="en-US" b="0" dirty="0" smtClean="0">
                <a:latin typeface="Arial" panose="020B0604020202020204" pitchFamily="34" charset="0"/>
                <a:cs typeface="Arial" panose="020B0604020202020204" pitchFamily="34" charset="0"/>
              </a:rPr>
              <a:t>It  is aligned to the </a:t>
            </a:r>
            <a:r>
              <a:rPr lang="en-GB" b="0" dirty="0" smtClean="0">
                <a:latin typeface="Arial" panose="020B0604020202020204" pitchFamily="34" charset="0"/>
                <a:cs typeface="Arial" panose="020B0604020202020204" pitchFamily="34" charset="0"/>
              </a:rPr>
              <a:t>requirement on schools to publish SEN information, which gives details about their individual approach to identifying and supporting children with SEN (and all the other requirements in the Regulations and set out in the Code).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b="0" dirty="0" smtClean="0">
                <a:latin typeface="Arial" panose="020B0604020202020204" pitchFamily="34" charset="0"/>
                <a:cs typeface="Arial" panose="020B0604020202020204" pitchFamily="34" charset="0"/>
              </a:rPr>
              <a:t>The duty on schools to engage with the </a:t>
            </a:r>
            <a:r>
              <a:rPr lang="en-GB" altLang="en-US" dirty="0" smtClean="0">
                <a:latin typeface="Arial" panose="020B0604020202020204" pitchFamily="34" charset="0"/>
                <a:cs typeface="Arial" panose="020B0604020202020204" pitchFamily="34" charset="0"/>
              </a:rPr>
              <a:t>LA on the local offer should be a useful and positive process in which all the services the school may need to support their pupils are set out and how to access them. </a:t>
            </a:r>
            <a:r>
              <a:rPr lang="en-GB" b="0" i="0" u="none" strike="noStrike" kern="1200" baseline="0" dirty="0" smtClean="0">
                <a:solidFill>
                  <a:schemeClr val="tx1"/>
                </a:solidFill>
                <a:latin typeface="Arial" panose="020B0604020202020204" pitchFamily="34" charset="0"/>
                <a:cs typeface="Arial" panose="020B0604020202020204" pitchFamily="34" charset="0"/>
              </a:rPr>
              <a:t>Code of Practice, section 4.15.</a:t>
            </a:r>
          </a:p>
          <a:p>
            <a:pPr marL="171450" indent="-171450">
              <a:buFont typeface="Arial" panose="020B0604020202020204" pitchFamily="34" charset="0"/>
              <a:buChar char="•"/>
              <a:defRPr/>
            </a:pPr>
            <a:endParaRPr lang="en-GB" altLang="en-US"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668F045E-9408-4FF0-A773-CC5BE585522C}" type="slidenum">
              <a:rPr lang="en-GB" smtClean="0"/>
              <a:t>32</a:t>
            </a:fld>
            <a:endParaRPr lang="en-GB" dirty="0"/>
          </a:p>
        </p:txBody>
      </p:sp>
    </p:spTree>
    <p:extLst>
      <p:ext uri="{BB962C8B-B14F-4D97-AF65-F5344CB8AC3E}">
        <p14:creationId xmlns:p14="http://schemas.microsoft.com/office/powerpoint/2010/main" val="10278058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Many children and young people who have SEN may have a disability under the Equality Act 2010 – that is ‘…a physical or mental impairment which has a long-term and substantial adverse effect on their ability to carry out normal day-to-day activities’. This definition provides a relatively low threshold and includes more children than many realise: ‘long-term’ is defined as ‘a year or more’ and ‘substantial’ is defined as ‘more than minor or trivial’. This definition includes sensory impairments such as those affecting sight or hearing, and long-term health conditions such as asthma, diabetes, epilepsy, and cancer. </a:t>
            </a:r>
          </a:p>
          <a:p>
            <a:endParaRPr lang="en-GB" dirty="0">
              <a:latin typeface="Arial" panose="020B0604020202020204" pitchFamily="34" charset="0"/>
              <a:cs typeface="Arial" panose="020B0604020202020204" pitchFamily="34" charset="0"/>
            </a:endParaRPr>
          </a:p>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Children and young people with such conditions do not necessarily have SEN, but there is a significant overlap between disabled children and young people and those with SEN. Where a disabled child or young person requires special </a:t>
            </a:r>
            <a:r>
              <a:rPr lang="en-GB" sz="1200" b="0" i="0" u="none" strike="noStrike" kern="1200" baseline="0" dirty="0" smtClean="0">
                <a:solidFill>
                  <a:schemeClr val="tx1"/>
                </a:solidFill>
                <a:latin typeface="Arial" panose="020B0604020202020204" pitchFamily="34" charset="0"/>
                <a:cs typeface="Arial" panose="020B0604020202020204" pitchFamily="34" charset="0"/>
              </a:rPr>
              <a:t>educational provision they will also be covered by the SEN definition. </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Code of</a:t>
            </a:r>
            <a:r>
              <a:rPr lang="en-GB" baseline="0" dirty="0" smtClean="0">
                <a:latin typeface="Arial" panose="020B0604020202020204" pitchFamily="34" charset="0"/>
                <a:cs typeface="Arial" panose="020B0604020202020204" pitchFamily="34" charset="0"/>
              </a:rPr>
              <a:t> Practice, introduction.</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01E13A2-8807-4FB8-8E6C-210F9AA81864}" type="slidenum">
              <a:rPr lang="en-GB" smtClean="0"/>
              <a:t>33</a:t>
            </a:fld>
            <a:endParaRPr lang="en-GB" dirty="0"/>
          </a:p>
        </p:txBody>
      </p:sp>
    </p:spTree>
    <p:extLst>
      <p:ext uri="{BB962C8B-B14F-4D97-AF65-F5344CB8AC3E}">
        <p14:creationId xmlns:p14="http://schemas.microsoft.com/office/powerpoint/2010/main" val="19216778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Statutory guidance, supporting pupils at school with medical conditions’ was published in April 2014: </a:t>
            </a:r>
            <a:r>
              <a:rPr lang="en-GB" u="sng" dirty="0" smtClean="0">
                <a:latin typeface="Arial" panose="020B0604020202020204" pitchFamily="34" charset="0"/>
                <a:cs typeface="Arial" panose="020B0604020202020204" pitchFamily="34" charset="0"/>
                <a:hlinkClick r:id="rId3"/>
              </a:rPr>
              <a:t>https://www.gov.uk/government/publications/supporting-pupils-at-school-with-medical-conditions</a:t>
            </a:r>
            <a:endParaRPr lang="en-GB" u="sng"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r>
              <a:rPr lang="en-GB" u="sng" dirty="0" smtClean="0">
                <a:latin typeface="Arial" panose="020B0604020202020204" pitchFamily="34" charset="0"/>
                <a:cs typeface="Arial" panose="020B0604020202020204" pitchFamily="34" charset="0"/>
              </a:rPr>
              <a:t>Staff training</a:t>
            </a:r>
            <a:endParaRPr lang="en-GB"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Staff training will be critical in enabling school staff to provide the support needed to pupils with medical </a:t>
            </a:r>
            <a:r>
              <a:rPr lang="en-GB" dirty="0" smtClean="0">
                <a:latin typeface="Arial" panose="020B0604020202020204" pitchFamily="34" charset="0"/>
                <a:cs typeface="Arial" panose="020B0604020202020204" pitchFamily="34" charset="0"/>
              </a:rPr>
              <a:t>conditions; any </a:t>
            </a:r>
            <a:r>
              <a:rPr lang="en-GB" dirty="0">
                <a:latin typeface="Arial" panose="020B0604020202020204" pitchFamily="34" charset="0"/>
                <a:cs typeface="Arial" panose="020B0604020202020204" pitchFamily="34" charset="0"/>
              </a:rPr>
              <a:t>member of school staff providing support to a pupil with medical needs should have received suitable training. </a:t>
            </a:r>
            <a:endParaRPr lang="en-GB"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The most relevant healthcare professional may lead on identifying and agreeing with the school the type and level of training required, and how this can be obtained.</a:t>
            </a: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Training </a:t>
            </a:r>
            <a:r>
              <a:rPr lang="en-GB" dirty="0">
                <a:latin typeface="Arial" panose="020B0604020202020204" pitchFamily="34" charset="0"/>
                <a:cs typeface="Arial" panose="020B0604020202020204" pitchFamily="34" charset="0"/>
              </a:rPr>
              <a:t>should be sufficient to ensure that staff are competent and have confidence in their ability to support pupils with medical conditions, and to fulfil the requirements as set out in individual healthcare plans.</a:t>
            </a:r>
          </a:p>
          <a:p>
            <a:endParaRPr lang="en-GB" u="sng" dirty="0" smtClean="0">
              <a:latin typeface="Arial" panose="020B0604020202020204" pitchFamily="34" charset="0"/>
              <a:cs typeface="Arial" panose="020B0604020202020204" pitchFamily="34" charset="0"/>
            </a:endParaRPr>
          </a:p>
          <a:p>
            <a:r>
              <a:rPr lang="en-GB" u="sng" dirty="0" smtClean="0">
                <a:latin typeface="Arial" panose="020B0604020202020204" pitchFamily="34" charset="0"/>
                <a:cs typeface="Arial" panose="020B0604020202020204" pitchFamily="34" charset="0"/>
              </a:rPr>
              <a:t>Insurance</a:t>
            </a: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Governing </a:t>
            </a:r>
            <a:r>
              <a:rPr lang="en-GB" dirty="0">
                <a:latin typeface="Arial" panose="020B0604020202020204" pitchFamily="34" charset="0"/>
                <a:cs typeface="Arial" panose="020B0604020202020204" pitchFamily="34" charset="0"/>
              </a:rPr>
              <a:t>bodies should ensure </a:t>
            </a: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appropriate level of insurance is in place and appropriately reflects the level of risk. </a:t>
            </a:r>
            <a:endParaRPr lang="en-GB"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It </a:t>
            </a:r>
            <a:r>
              <a:rPr lang="en-GB" dirty="0">
                <a:latin typeface="Arial" panose="020B0604020202020204" pitchFamily="34" charset="0"/>
                <a:cs typeface="Arial" panose="020B0604020202020204" pitchFamily="34" charset="0"/>
              </a:rPr>
              <a:t>is important that </a:t>
            </a:r>
            <a:r>
              <a:rPr lang="en-GB" dirty="0" smtClean="0">
                <a:latin typeface="Arial" panose="020B0604020202020204" pitchFamily="34" charset="0"/>
                <a:cs typeface="Arial" panose="020B0604020202020204" pitchFamily="34" charset="0"/>
              </a:rPr>
              <a:t>school </a:t>
            </a:r>
            <a:r>
              <a:rPr lang="en-GB" dirty="0">
                <a:latin typeface="Arial" panose="020B0604020202020204" pitchFamily="34" charset="0"/>
                <a:cs typeface="Arial" panose="020B0604020202020204" pitchFamily="34" charset="0"/>
              </a:rPr>
              <a:t>policy sets out </a:t>
            </a:r>
            <a:r>
              <a:rPr lang="en-GB" dirty="0" smtClean="0">
                <a:latin typeface="Arial" panose="020B0604020202020204" pitchFamily="34" charset="0"/>
                <a:cs typeface="Arial" panose="020B0604020202020204" pitchFamily="34" charset="0"/>
              </a:rPr>
              <a:t>details </a:t>
            </a:r>
            <a:r>
              <a:rPr lang="en-GB" dirty="0">
                <a:latin typeface="Arial" panose="020B0604020202020204" pitchFamily="34" charset="0"/>
                <a:cs typeface="Arial" panose="020B0604020202020204" pitchFamily="34" charset="0"/>
              </a:rPr>
              <a:t>of the school’s insurance arrangements which cover staff providing support to pupils with medical conditions. </a:t>
            </a:r>
            <a:endParaRPr lang="en-GB"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Insurance </a:t>
            </a:r>
            <a:r>
              <a:rPr lang="en-GB" dirty="0">
                <a:latin typeface="Arial" panose="020B0604020202020204" pitchFamily="34" charset="0"/>
                <a:cs typeface="Arial" panose="020B0604020202020204" pitchFamily="34" charset="0"/>
              </a:rPr>
              <a:t>policies should be accessible to staff providing such support</a:t>
            </a:r>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Insurance policies should provide liability cover relating to the administration of medication, but individual cover may need to be arranged for any healthcare procedures. </a:t>
            </a:r>
            <a:endParaRPr lang="en-GB"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level and </a:t>
            </a:r>
            <a:r>
              <a:rPr lang="en-GB" dirty="0" smtClean="0">
                <a:latin typeface="Arial" panose="020B0604020202020204" pitchFamily="34" charset="0"/>
                <a:cs typeface="Arial" panose="020B0604020202020204" pitchFamily="34" charset="0"/>
              </a:rPr>
              <a:t>scope </a:t>
            </a:r>
            <a:r>
              <a:rPr lang="en-GB" dirty="0">
                <a:latin typeface="Arial" panose="020B0604020202020204" pitchFamily="34" charset="0"/>
                <a:cs typeface="Arial" panose="020B0604020202020204" pitchFamily="34" charset="0"/>
              </a:rPr>
              <a:t>of cover required must be ascertained directly from the relevant insurers. Any requirements of the insurance, such as the need for staff to be trained, should be made clear and complied with.</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In the event of a claim alleging negligence by a member of staff, civil actions are likely to be brought against the employer. </a:t>
            </a:r>
          </a:p>
          <a:p>
            <a:endParaRPr lang="en-GB" u="sng" dirty="0" smtClean="0">
              <a:latin typeface="Arial" panose="020B0604020202020204" pitchFamily="34" charset="0"/>
              <a:cs typeface="Arial" panose="020B0604020202020204" pitchFamily="34" charset="0"/>
            </a:endParaRPr>
          </a:p>
          <a:p>
            <a:r>
              <a:rPr lang="en-GB" u="sng" dirty="0" smtClean="0">
                <a:latin typeface="Arial" panose="020B0604020202020204" pitchFamily="34" charset="0"/>
                <a:cs typeface="Arial" panose="020B0604020202020204" pitchFamily="34" charset="0"/>
              </a:rPr>
              <a:t>Safeguarding</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Some medical procedures will require school staff to come into physical contact with children. Whilst there is no guidance that states school staff cannot touch children when it is necessary, teachers and other staff are in a position of trust and need to be aware of when it is appropriate to touch a child.</a:t>
            </a: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support needs of a child with a medical condition, including any procedure which might have to be carried out in an emergency situation, will normally be set out in the child’s individual healthcare plan. </a:t>
            </a:r>
            <a:endParaRPr lang="en-GB"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This </a:t>
            </a:r>
            <a:r>
              <a:rPr lang="en-GB" dirty="0">
                <a:latin typeface="Arial" panose="020B0604020202020204" pitchFamily="34" charset="0"/>
                <a:cs typeface="Arial" panose="020B0604020202020204" pitchFamily="34" charset="0"/>
              </a:rPr>
              <a:t>should have been agreed in advance with the child’s parents and, as such, parental consent will already be in place for staff to undertake any medical procedures which may be </a:t>
            </a:r>
            <a:r>
              <a:rPr lang="en-GB" dirty="0" smtClean="0">
                <a:latin typeface="Arial" panose="020B0604020202020204" pitchFamily="34" charset="0"/>
                <a:cs typeface="Arial" panose="020B0604020202020204" pitchFamily="34" charset="0"/>
              </a:rPr>
              <a:t>required.</a:t>
            </a:r>
          </a:p>
          <a:p>
            <a:pPr marL="171450" indent="-171450">
              <a:buFont typeface="Arial" panose="020B0604020202020204" pitchFamily="34" charset="0"/>
              <a:buChar char="•"/>
            </a:pPr>
            <a:r>
              <a:rPr lang="en-GB" kern="1200" dirty="0" smtClean="0">
                <a:solidFill>
                  <a:schemeClr val="tx1"/>
                </a:solidFill>
                <a:effectLst/>
                <a:latin typeface="Arial" panose="020B0604020202020204" pitchFamily="34" charset="0"/>
                <a:cs typeface="Arial" panose="020B0604020202020204" pitchFamily="34" charset="0"/>
              </a:rPr>
              <a:t>In the case of day-to-day medical procedures, the school may decide to arrange for more than one person to be present when a child is, for example, having a dressing changed. When there is a medical emergency, however, a teacher or other staff member may of necessity be alone with the child. In these circumstances, a common sense approach should be taken in responding to the child’s immediate medical needs.</a:t>
            </a:r>
          </a:p>
          <a:p>
            <a:pPr marL="171450" indent="-171450">
              <a:buFont typeface="Arial" panose="020B0604020202020204" pitchFamily="34" charset="0"/>
              <a:buChar char="•"/>
            </a:pPr>
            <a:endParaRPr lang="en-GB"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000" dirty="0" smtClean="0"/>
          </a:p>
          <a:p>
            <a:pPr marL="171450" indent="-171450">
              <a:buFont typeface="Arial" panose="020B0604020202020204" pitchFamily="34" charset="0"/>
              <a:buChar char="•"/>
            </a:pPr>
            <a:endParaRPr lang="en-GB" sz="1000" dirty="0"/>
          </a:p>
        </p:txBody>
      </p:sp>
      <p:sp>
        <p:nvSpPr>
          <p:cNvPr id="4" name="Slide Number Placeholder 3"/>
          <p:cNvSpPr>
            <a:spLocks noGrp="1"/>
          </p:cNvSpPr>
          <p:nvPr>
            <p:ph type="sldNum" sz="quarter" idx="10"/>
          </p:nvPr>
        </p:nvSpPr>
        <p:spPr/>
        <p:txBody>
          <a:bodyPr/>
          <a:lstStyle/>
          <a:p>
            <a:fld id="{701E13A2-8807-4FB8-8E6C-210F9AA81864}" type="slidenum">
              <a:rPr lang="en-GB" smtClean="0"/>
              <a:t>34</a:t>
            </a:fld>
            <a:endParaRPr lang="en-GB" dirty="0"/>
          </a:p>
        </p:txBody>
      </p:sp>
    </p:spTree>
    <p:extLst>
      <p:ext uri="{BB962C8B-B14F-4D97-AF65-F5344CB8AC3E}">
        <p14:creationId xmlns:p14="http://schemas.microsoft.com/office/powerpoint/2010/main" val="28297350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information required is set out in the Special Educational Needs and Disability Regulations 2014 and </a:t>
            </a:r>
            <a:r>
              <a:rPr lang="en-GB" sz="1200" b="1" i="0" u="none" strike="noStrike" kern="1200" baseline="0" dirty="0" smtClean="0">
                <a:solidFill>
                  <a:schemeClr val="tx1"/>
                </a:solidFill>
                <a:latin typeface="+mn-lt"/>
                <a:ea typeface="+mn-ea"/>
                <a:cs typeface="+mn-cs"/>
              </a:rPr>
              <a:t>must </a:t>
            </a:r>
            <a:r>
              <a:rPr lang="en-GB" sz="1200" b="0" i="0" u="none" strike="noStrike" kern="1200" baseline="0" dirty="0" smtClean="0">
                <a:solidFill>
                  <a:schemeClr val="tx1"/>
                </a:solidFill>
                <a:latin typeface="+mn-lt"/>
                <a:ea typeface="+mn-ea"/>
                <a:cs typeface="+mn-cs"/>
              </a:rPr>
              <a:t>include information about: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the kinds of SEN that are provided for </a:t>
            </a:r>
          </a:p>
          <a:p>
            <a:r>
              <a:rPr lang="en-GB" sz="1200" b="0" i="0" u="none" strike="noStrike" kern="1200" baseline="0" dirty="0" smtClean="0">
                <a:solidFill>
                  <a:schemeClr val="tx1"/>
                </a:solidFill>
                <a:latin typeface="+mn-lt"/>
                <a:ea typeface="+mn-ea"/>
                <a:cs typeface="+mn-cs"/>
              </a:rPr>
              <a:t>• policies for identifying children and young people with SEN and assessing their needs, including the name and contact details of the SENCO (mainstream schools) </a:t>
            </a:r>
          </a:p>
          <a:p>
            <a:r>
              <a:rPr lang="en-GB" sz="1200" b="0" i="0" u="none" strike="noStrike" kern="1200" baseline="0" dirty="0" smtClean="0">
                <a:solidFill>
                  <a:schemeClr val="tx1"/>
                </a:solidFill>
                <a:latin typeface="+mn-lt"/>
                <a:ea typeface="+mn-ea"/>
                <a:cs typeface="+mn-cs"/>
              </a:rPr>
              <a:t>• arrangements for consulting parents of children with SEN and involving them in their child’s education </a:t>
            </a:r>
          </a:p>
          <a:p>
            <a:r>
              <a:rPr lang="en-GB" sz="1200" b="0" i="0" u="none" strike="noStrike" kern="1200" baseline="0" dirty="0" smtClean="0">
                <a:solidFill>
                  <a:schemeClr val="tx1"/>
                </a:solidFill>
                <a:latin typeface="+mn-lt"/>
                <a:ea typeface="+mn-ea"/>
                <a:cs typeface="+mn-cs"/>
              </a:rPr>
              <a:t>• arrangements for consulting young people with SEN and involving them in their education </a:t>
            </a:r>
          </a:p>
          <a:p>
            <a:r>
              <a:rPr lang="en-GB" sz="1200" b="0" i="0" u="none" strike="noStrike" kern="1200" baseline="0" dirty="0" smtClean="0">
                <a:solidFill>
                  <a:schemeClr val="tx1"/>
                </a:solidFill>
                <a:latin typeface="+mn-lt"/>
                <a:ea typeface="+mn-ea"/>
                <a:cs typeface="+mn-cs"/>
              </a:rPr>
              <a:t>• arrangements for assessing and reviewing children and young people’s progress towards outcomes. This should include the opportunities available to work with parents and young people as part of this assessment and review </a:t>
            </a:r>
          </a:p>
          <a:p>
            <a:r>
              <a:rPr lang="en-GB" sz="1200" b="0" i="0" u="none" strike="noStrike" kern="1200" baseline="0" dirty="0" smtClean="0">
                <a:solidFill>
                  <a:schemeClr val="tx1"/>
                </a:solidFill>
                <a:latin typeface="+mn-lt"/>
                <a:ea typeface="+mn-ea"/>
                <a:cs typeface="+mn-cs"/>
              </a:rPr>
              <a:t>• arrangements for supporting children and young people in moving between phases of education and in preparing for adulthood. As young people prepare for adulthood outcomes should reflect their ambitions, which could include higher education, employment, independent living and participation in society </a:t>
            </a:r>
          </a:p>
          <a:p>
            <a:r>
              <a:rPr lang="en-GB" sz="1200" b="0" i="0" u="none" strike="noStrike" kern="1200" baseline="0" dirty="0" smtClean="0">
                <a:solidFill>
                  <a:schemeClr val="tx1"/>
                </a:solidFill>
                <a:latin typeface="+mn-lt"/>
                <a:ea typeface="+mn-ea"/>
                <a:cs typeface="+mn-cs"/>
              </a:rPr>
              <a:t>• the approach to teaching children and young people with SEN </a:t>
            </a:r>
          </a:p>
          <a:p>
            <a:r>
              <a:rPr lang="en-GB" sz="1200" b="0" i="0" u="none" strike="noStrike" kern="1200" baseline="0" dirty="0" smtClean="0">
                <a:solidFill>
                  <a:schemeClr val="tx1"/>
                </a:solidFill>
                <a:latin typeface="+mn-lt"/>
                <a:ea typeface="+mn-ea"/>
                <a:cs typeface="+mn-cs"/>
              </a:rPr>
              <a:t>• how adaptations are made to the curriculum and the learning environment of children and young people with SEN </a:t>
            </a:r>
          </a:p>
          <a:p>
            <a:r>
              <a:rPr lang="en-GB" sz="1200" b="0" i="0" u="none" strike="noStrike" kern="1200" baseline="0" dirty="0" smtClean="0">
                <a:solidFill>
                  <a:schemeClr val="tx1"/>
                </a:solidFill>
                <a:latin typeface="+mn-lt"/>
                <a:ea typeface="+mn-ea"/>
                <a:cs typeface="+mn-cs"/>
              </a:rPr>
              <a:t>• the expertise and training of staff to support children and young people with SEN, including how specialist expertise will be secured </a:t>
            </a:r>
          </a:p>
          <a:p>
            <a:r>
              <a:rPr lang="en-GB" sz="1200" b="0" i="0" u="none" strike="noStrike" kern="1200" baseline="0" dirty="0" smtClean="0">
                <a:solidFill>
                  <a:schemeClr val="tx1"/>
                </a:solidFill>
                <a:latin typeface="+mn-lt"/>
                <a:ea typeface="+mn-ea"/>
                <a:cs typeface="+mn-cs"/>
              </a:rPr>
              <a:t>• evaluating the effectiveness of the provision made for children and young people with SEN </a:t>
            </a:r>
          </a:p>
          <a:p>
            <a:r>
              <a:rPr lang="en-GB" sz="1200" b="0" i="0" u="none" strike="noStrike" kern="1200" baseline="0" dirty="0" smtClean="0">
                <a:solidFill>
                  <a:schemeClr val="tx1"/>
                </a:solidFill>
                <a:latin typeface="+mn-lt"/>
                <a:ea typeface="+mn-ea"/>
                <a:cs typeface="+mn-cs"/>
              </a:rPr>
              <a:t>• how children and young people with SEN are enabled to engage in activities available with children and young people in the school who do not have SEN </a:t>
            </a:r>
          </a:p>
          <a:p>
            <a:r>
              <a:rPr lang="en-GB" sz="1200" b="0" i="0" u="none" strike="noStrike" kern="1200" baseline="0" dirty="0" smtClean="0">
                <a:solidFill>
                  <a:schemeClr val="tx1"/>
                </a:solidFill>
                <a:latin typeface="+mn-lt"/>
                <a:ea typeface="+mn-ea"/>
                <a:cs typeface="+mn-cs"/>
              </a:rPr>
              <a:t>• support for improving emotional and social development. This should include extra pastoral support arrangements for listening to the views of children and young people with SEN and measures to prevent bullying </a:t>
            </a:r>
          </a:p>
          <a:p>
            <a:r>
              <a:rPr lang="en-GB" sz="1200" b="0" i="0" u="none" strike="noStrike" kern="1200" baseline="0" dirty="0" smtClean="0">
                <a:solidFill>
                  <a:schemeClr val="tx1"/>
                </a:solidFill>
                <a:latin typeface="+mn-lt"/>
                <a:ea typeface="+mn-ea"/>
                <a:cs typeface="+mn-cs"/>
              </a:rPr>
              <a:t>• how the school involves other bodies, including health and social care bodies, local authority support services and voluntary sector organisations, in meeting children and young people’s SEN and supporting their families </a:t>
            </a:r>
          </a:p>
          <a:p>
            <a:r>
              <a:rPr lang="en-GB" sz="1200" b="0" i="0" u="none" strike="noStrike" kern="1200" baseline="0" dirty="0" smtClean="0">
                <a:solidFill>
                  <a:schemeClr val="tx1"/>
                </a:solidFill>
                <a:latin typeface="+mn-lt"/>
                <a:ea typeface="+mn-ea"/>
                <a:cs typeface="+mn-cs"/>
              </a:rPr>
              <a:t>• arrangements for handling complaints from parents of children with SEN about the provision made at the school 6.80 The above should include arrangements for supporting </a:t>
            </a:r>
          </a:p>
          <a:p>
            <a:endParaRPr lang="en-GB" sz="1200" b="0" i="0" u="none" strike="noStrike" kern="1200" baseline="0" dirty="0" smtClean="0">
              <a:solidFill>
                <a:schemeClr val="tx1"/>
              </a:solidFill>
              <a:latin typeface="Arial" panose="020B0604020202020204" pitchFamily="34" charset="0"/>
              <a:cs typeface="Arial" panose="020B0604020202020204" pitchFamily="34" charset="0"/>
            </a:endParaRPr>
          </a:p>
          <a:p>
            <a:r>
              <a:rPr lang="en-GB" sz="1200" b="0" i="0" u="none" strike="noStrike" kern="1200" baseline="0" dirty="0" smtClean="0">
                <a:solidFill>
                  <a:schemeClr val="tx1"/>
                </a:solidFill>
                <a:latin typeface="Arial" panose="020B0604020202020204" pitchFamily="34" charset="0"/>
                <a:cs typeface="Arial" panose="020B0604020202020204" pitchFamily="34" charset="0"/>
              </a:rPr>
              <a:t>Nasen has produced guidance for updating your school SEN Policy in line with SEND Code of Practice 2014 available on the SEN Gateway - </a:t>
            </a:r>
            <a:r>
              <a:rPr lang="en-GB" sz="1200" b="0" i="0" u="none" strike="noStrike" kern="1200" baseline="0" dirty="0" smtClean="0">
                <a:solidFill>
                  <a:schemeClr val="tx1"/>
                </a:solidFill>
                <a:latin typeface="Arial" panose="020B0604020202020204" pitchFamily="34" charset="0"/>
                <a:cs typeface="Arial" panose="020B0604020202020204" pitchFamily="34" charset="0"/>
                <a:hlinkClick r:id="rId3"/>
              </a:rPr>
              <a:t>http://www.nasen.org.uk/uploads/publications/329.pdf</a:t>
            </a:r>
            <a:r>
              <a:rPr lang="en-GB" sz="1200" b="0" i="0" u="none" strike="noStrike" kern="1200" baseline="0" dirty="0" smtClean="0">
                <a:solidFill>
                  <a:schemeClr val="tx1"/>
                </a:solidFill>
                <a:latin typeface="Arial" panose="020B0604020202020204" pitchFamily="34" charset="0"/>
                <a:cs typeface="Arial" panose="020B0604020202020204" pitchFamily="34" charset="0"/>
              </a:rPr>
              <a:t> </a:t>
            </a:r>
            <a:endParaRPr lang="en-GB" altLang="en-US" sz="1200" b="0" dirty="0" smtClean="0">
              <a:latin typeface="Arial" panose="020B0604020202020204" pitchFamily="34" charset="0"/>
              <a:cs typeface="Arial" panose="020B0604020202020204" pitchFamily="34" charset="0"/>
            </a:endParaRPr>
          </a:p>
          <a:p>
            <a:pPr marL="0" indent="0">
              <a:buNone/>
              <a:defRPr/>
            </a:pPr>
            <a:endParaRPr lang="en-GB" altLang="en-US" sz="1200" dirty="0" smtClean="0">
              <a:latin typeface="Arial" panose="020B0604020202020204" pitchFamily="34" charset="0"/>
              <a:cs typeface="Arial" panose="020B0604020202020204" pitchFamily="34" charset="0"/>
            </a:endParaRPr>
          </a:p>
          <a:p>
            <a:pPr marL="0" indent="0">
              <a:buNone/>
              <a:defRPr/>
            </a:pPr>
            <a:r>
              <a:rPr lang="en-GB" altLang="en-US" sz="1200" dirty="0" smtClean="0">
                <a:latin typeface="Arial" panose="020B0604020202020204" pitchFamily="34" charset="0"/>
                <a:cs typeface="Arial" panose="020B0604020202020204" pitchFamily="34" charset="0"/>
              </a:rPr>
              <a:t>Code</a:t>
            </a:r>
            <a:r>
              <a:rPr lang="en-GB" altLang="en-US" sz="1200" baseline="0" dirty="0" smtClean="0">
                <a:latin typeface="Arial" panose="020B0604020202020204" pitchFamily="34" charset="0"/>
                <a:cs typeface="Arial" panose="020B0604020202020204" pitchFamily="34" charset="0"/>
              </a:rPr>
              <a:t> of Practice section 6.79 to 6.83</a:t>
            </a:r>
            <a:endParaRPr lang="en-GB" altLang="en-US" sz="1200" dirty="0" smtClean="0">
              <a:latin typeface="Arial" panose="020B0604020202020204" pitchFamily="34" charset="0"/>
              <a:cs typeface="Arial" panose="020B0604020202020204" pitchFamily="34" charset="0"/>
            </a:endParaRPr>
          </a:p>
          <a:p>
            <a:pPr marL="0" indent="0">
              <a:buNone/>
              <a:defRPr/>
            </a:pPr>
            <a:endParaRPr lang="en-GB" altLang="en-US" sz="1200" dirty="0" smtClean="0">
              <a:latin typeface="Arial" panose="020B0604020202020204" pitchFamily="34" charset="0"/>
              <a:cs typeface="Arial" panose="020B0604020202020204" pitchFamily="34" charset="0"/>
            </a:endParaRPr>
          </a:p>
          <a:p>
            <a:pPr marL="0" indent="0">
              <a:buNone/>
              <a:defRPr/>
            </a:pPr>
            <a:endParaRPr lang="en-GB" altLang="en-US" sz="1200" dirty="0" smtClean="0">
              <a:latin typeface="Arial" panose="020B0604020202020204" pitchFamily="34" charset="0"/>
              <a:cs typeface="Arial" panose="020B0604020202020204" pitchFamily="34" charset="0"/>
            </a:endParaRPr>
          </a:p>
          <a:p>
            <a:pPr marL="0" indent="0" rtl="0">
              <a:buNone/>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1E13A2-8807-4FB8-8E6C-210F9AA81864}" type="slidenum">
              <a:rPr lang="en-GB" smtClean="0"/>
              <a:t>35</a:t>
            </a:fld>
            <a:endParaRPr lang="en-GB" dirty="0"/>
          </a:p>
        </p:txBody>
      </p:sp>
    </p:spTree>
    <p:extLst>
      <p:ext uri="{BB962C8B-B14F-4D97-AF65-F5344CB8AC3E}">
        <p14:creationId xmlns:p14="http://schemas.microsoft.com/office/powerpoint/2010/main" val="30918836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GB" altLang="en-US" dirty="0" smtClean="0">
                <a:latin typeface="Arial" panose="020B0604020202020204" pitchFamily="34" charset="0"/>
                <a:cs typeface="Arial" panose="020B0604020202020204" pitchFamily="34" charset="0"/>
              </a:rPr>
              <a:t>The duty on schools to engage with the LA on the local offer should be a useful and positive process in which all the services the school may need to support their pupils are set out along</a:t>
            </a:r>
            <a:r>
              <a:rPr lang="en-GB" altLang="en-US" baseline="0" dirty="0" smtClean="0">
                <a:latin typeface="Arial" panose="020B0604020202020204" pitchFamily="34" charset="0"/>
                <a:cs typeface="Arial" panose="020B0604020202020204" pitchFamily="34" charset="0"/>
              </a:rPr>
              <a:t> with </a:t>
            </a:r>
            <a:r>
              <a:rPr lang="en-GB" altLang="en-US" dirty="0" smtClean="0">
                <a:latin typeface="Arial" panose="020B0604020202020204" pitchFamily="34" charset="0"/>
                <a:cs typeface="Arial" panose="020B0604020202020204" pitchFamily="34" charset="0"/>
              </a:rPr>
              <a:t>how to access them.</a:t>
            </a:r>
            <a:endParaRPr lang="en-GB" dirty="0" smtClean="0">
              <a:latin typeface="Arial" panose="020B0604020202020204" pitchFamily="34" charset="0"/>
              <a:cs typeface="Arial" panose="020B0604020202020204" pitchFamily="34" charset="0"/>
            </a:endParaRPr>
          </a:p>
          <a:p>
            <a:pPr marL="0" lvl="0" indent="0">
              <a:buFont typeface="Arial" panose="020B0604020202020204" pitchFamily="34" charset="0"/>
              <a:buNone/>
            </a:pPr>
            <a:endParaRPr lang="en-GB" dirty="0" smtClean="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The local offer will be clear about who is responsible for providing services, arrangements for accessing them and what to do if things go wrong or parents and young people are unhappy about the support they are getting. </a:t>
            </a:r>
          </a:p>
          <a:p>
            <a:pPr marL="171450" lvl="0" indent="-171450">
              <a:buFont typeface="Arial" panose="020B0604020202020204" pitchFamily="34" charset="0"/>
              <a:buChar char="•"/>
            </a:pPr>
            <a:endParaRPr lang="en-GB" sz="120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kern="1200" dirty="0" smtClean="0">
                <a:solidFill>
                  <a:schemeClr val="tx1"/>
                </a:solidFill>
                <a:effectLst/>
                <a:latin typeface="Arial" panose="020B0604020202020204" pitchFamily="34" charset="0"/>
                <a:cs typeface="Arial" panose="020B0604020202020204" pitchFamily="34" charset="0"/>
              </a:rPr>
              <a:t>A local authority must</a:t>
            </a:r>
            <a:r>
              <a:rPr lang="en-GB" sz="1200" kern="1200" baseline="0" dirty="0" smtClean="0">
                <a:solidFill>
                  <a:schemeClr val="tx1"/>
                </a:solidFill>
                <a:effectLst/>
                <a:latin typeface="Arial" panose="020B0604020202020204" pitchFamily="34" charset="0"/>
                <a:cs typeface="Arial" panose="020B0604020202020204" pitchFamily="34" charset="0"/>
              </a:rPr>
              <a:t> publish </a:t>
            </a:r>
            <a:r>
              <a:rPr lang="en-GB" sz="1200" kern="1200" dirty="0" smtClean="0">
                <a:solidFill>
                  <a:schemeClr val="tx1"/>
                </a:solidFill>
                <a:effectLst/>
                <a:latin typeface="Arial" panose="020B0604020202020204" pitchFamily="34" charset="0"/>
                <a:cs typeface="Arial" panose="020B0604020202020204" pitchFamily="34" charset="0"/>
              </a:rPr>
              <a:t>its local offer by placing it on their website; and</a:t>
            </a:r>
            <a:r>
              <a:rPr lang="en-GB" sz="1200" kern="1200" baseline="0" dirty="0" smtClean="0">
                <a:solidFill>
                  <a:schemeClr val="tx1"/>
                </a:solidFill>
                <a:effectLst/>
                <a:latin typeface="Arial" panose="020B0604020202020204" pitchFamily="34" charset="0"/>
                <a:cs typeface="Arial" panose="020B0604020202020204" pitchFamily="34" charset="0"/>
              </a:rPr>
              <a:t> </a:t>
            </a:r>
            <a:r>
              <a:rPr lang="en-GB" sz="1200" kern="1200" dirty="0" smtClean="0">
                <a:solidFill>
                  <a:schemeClr val="tx1"/>
                </a:solidFill>
                <a:effectLst/>
                <a:latin typeface="Arial" panose="020B0604020202020204" pitchFamily="34" charset="0"/>
                <a:cs typeface="Arial" panose="020B0604020202020204" pitchFamily="34" charset="0"/>
              </a:rPr>
              <a:t>publish its arrangements for enabling</a:t>
            </a:r>
            <a:r>
              <a:rPr lang="en-GB" sz="1200" kern="1200" baseline="0" dirty="0" smtClean="0">
                <a:solidFill>
                  <a:schemeClr val="tx1"/>
                </a:solidFill>
                <a:effectLst/>
                <a:latin typeface="Arial" panose="020B0604020202020204" pitchFamily="34" charset="0"/>
                <a:cs typeface="Arial" panose="020B0604020202020204" pitchFamily="34" charset="0"/>
              </a:rPr>
              <a:t> </a:t>
            </a:r>
            <a:r>
              <a:rPr lang="en-GB" sz="1200" kern="1200" dirty="0" smtClean="0">
                <a:solidFill>
                  <a:schemeClr val="tx1"/>
                </a:solidFill>
                <a:effectLst/>
                <a:latin typeface="Arial" panose="020B0604020202020204" pitchFamily="34" charset="0"/>
                <a:cs typeface="Arial" panose="020B0604020202020204" pitchFamily="34" charset="0"/>
              </a:rPr>
              <a:t>people without access to the internet; and different groups, including people with special educational needs or a disability, </a:t>
            </a:r>
            <a:r>
              <a:rPr lang="en-GB" sz="1200" kern="1200" baseline="0" dirty="0" smtClean="0">
                <a:solidFill>
                  <a:schemeClr val="tx1"/>
                </a:solidFill>
                <a:effectLst/>
                <a:latin typeface="Arial" panose="020B0604020202020204" pitchFamily="34" charset="0"/>
                <a:cs typeface="Arial" panose="020B0604020202020204" pitchFamily="34" charset="0"/>
              </a:rPr>
              <a:t> </a:t>
            </a:r>
            <a:r>
              <a:rPr lang="en-GB" sz="1200" kern="1200" dirty="0" smtClean="0">
                <a:solidFill>
                  <a:schemeClr val="tx1"/>
                </a:solidFill>
                <a:effectLst/>
                <a:latin typeface="Arial" panose="020B0604020202020204" pitchFamily="34" charset="0"/>
                <a:cs typeface="Arial" panose="020B0604020202020204" pitchFamily="34" charset="0"/>
              </a:rPr>
              <a:t>to obtain a copy of the offer.</a:t>
            </a:r>
          </a:p>
          <a:p>
            <a:pPr rtl="0"/>
            <a:endParaRPr lang="en-GB"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Arial" panose="020B0604020202020204" pitchFamily="34" charset="0"/>
                <a:cs typeface="Arial" panose="020B0604020202020204" pitchFamily="34" charset="0"/>
              </a:rPr>
              <a:t>Code of Practice, section 4.15.</a:t>
            </a:r>
          </a:p>
          <a:p>
            <a:pPr rtl="0"/>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F925AA6-48C4-47DE-85AC-AE971FCA79AE}" type="slidenum">
              <a:rPr lang="en-GB" smtClean="0">
                <a:solidFill>
                  <a:prstClr val="black"/>
                </a:solidFill>
              </a:rPr>
              <a:pPr/>
              <a:t>36</a:t>
            </a:fld>
            <a:endParaRPr lang="en-GB" dirty="0">
              <a:solidFill>
                <a:prstClr val="black"/>
              </a:solidFill>
            </a:endParaRPr>
          </a:p>
        </p:txBody>
      </p:sp>
    </p:spTree>
    <p:extLst>
      <p:ext uri="{BB962C8B-B14F-4D97-AF65-F5344CB8AC3E}">
        <p14:creationId xmlns:p14="http://schemas.microsoft.com/office/powerpoint/2010/main" val="34805913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1200"/>
              </a:spcAft>
              <a:buClrTx/>
              <a:buSzTx/>
              <a:buFont typeface="Symbol"/>
              <a:buNone/>
              <a:tabLst/>
              <a:defRPr/>
            </a:pPr>
            <a:r>
              <a:rPr lang="en-GB" dirty="0" smtClean="0">
                <a:latin typeface="Arial" panose="020B0604020202020204" pitchFamily="34" charset="0"/>
                <a:ea typeface="Times New Roman"/>
                <a:cs typeface="Arial" panose="020B0604020202020204" pitchFamily="34" charset="0"/>
              </a:rPr>
              <a:t>The Act does not change existing duties on schools and LAs about </a:t>
            </a:r>
            <a:r>
              <a:rPr lang="en-GB" b="0" i="0" dirty="0" smtClean="0">
                <a:latin typeface="Arial" panose="020B0604020202020204" pitchFamily="34" charset="0"/>
                <a:ea typeface="Times New Roman"/>
                <a:cs typeface="Arial" panose="020B0604020202020204" pitchFamily="34" charset="0"/>
              </a:rPr>
              <a:t>admissions</a:t>
            </a:r>
            <a:r>
              <a:rPr lang="en-GB" b="0" i="0" baseline="0" dirty="0" smtClean="0">
                <a:latin typeface="Arial" panose="020B0604020202020204" pitchFamily="34" charset="0"/>
                <a:ea typeface="Times New Roman"/>
                <a:cs typeface="Arial" panose="020B0604020202020204" pitchFamily="34" charset="0"/>
              </a:rPr>
              <a:t> but it </a:t>
            </a:r>
            <a:r>
              <a:rPr lang="en-GB" b="0" i="0" baseline="0" dirty="0" smtClean="0">
                <a:effectLst/>
                <a:latin typeface="Arial" panose="020B0604020202020204" pitchFamily="34" charset="0"/>
                <a:ea typeface="Calibri"/>
                <a:cs typeface="Arial" panose="020B0604020202020204" pitchFamily="34" charset="0"/>
              </a:rPr>
              <a:t>has been updated to specifically include Academies</a:t>
            </a:r>
            <a:r>
              <a:rPr lang="en-GB" b="1" i="1" baseline="0" dirty="0" smtClean="0">
                <a:effectLst/>
                <a:latin typeface="Arial" panose="020B0604020202020204" pitchFamily="34" charset="0"/>
                <a:ea typeface="Calibri"/>
                <a:cs typeface="Arial" panose="020B0604020202020204" pitchFamily="34" charset="0"/>
              </a:rPr>
              <a:t>.</a:t>
            </a:r>
          </a:p>
          <a:p>
            <a:pPr marL="0" marR="0" lvl="0" indent="0" algn="l" defTabSz="914400" rtl="0" eaLnBrk="1" fontAlgn="auto" latinLnBrk="0" hangingPunct="1">
              <a:lnSpc>
                <a:spcPct val="120000"/>
              </a:lnSpc>
              <a:spcBef>
                <a:spcPts val="0"/>
              </a:spcBef>
              <a:spcAft>
                <a:spcPts val="1200"/>
              </a:spcAft>
              <a:buClrTx/>
              <a:buSzTx/>
              <a:buFont typeface="Symbol"/>
              <a:buNone/>
              <a:tabLst/>
              <a:defRPr/>
            </a:pPr>
            <a:endParaRPr lang="en-GB" b="1" i="1" baseline="0" dirty="0" smtClean="0">
              <a:effectLst/>
              <a:latin typeface="Arial" panose="020B0604020202020204" pitchFamily="34" charset="0"/>
              <a:ea typeface="Calibri"/>
              <a:cs typeface="Arial" panose="020B0604020202020204" pitchFamily="34" charset="0"/>
            </a:endParaRPr>
          </a:p>
          <a:p>
            <a:pPr marL="0" lvl="0" indent="0">
              <a:lnSpc>
                <a:spcPct val="120000"/>
              </a:lnSpc>
              <a:spcAft>
                <a:spcPts val="1200"/>
              </a:spcAft>
              <a:buFont typeface="Symbol"/>
              <a:buNone/>
            </a:pPr>
            <a:r>
              <a:rPr lang="en-GB" dirty="0" smtClean="0">
                <a:effectLst/>
                <a:latin typeface="Arial" panose="020B0604020202020204" pitchFamily="34" charset="0"/>
                <a:ea typeface="Calibri"/>
                <a:cs typeface="Arial" panose="020B0604020202020204" pitchFamily="34" charset="0"/>
              </a:rPr>
              <a:t>The</a:t>
            </a:r>
            <a:r>
              <a:rPr lang="en-GB" baseline="0" dirty="0" smtClean="0">
                <a:effectLst/>
                <a:latin typeface="Arial" panose="020B0604020202020204" pitchFamily="34" charset="0"/>
                <a:ea typeface="Calibri"/>
                <a:cs typeface="Arial" panose="020B0604020202020204" pitchFamily="34" charset="0"/>
              </a:rPr>
              <a:t> </a:t>
            </a:r>
            <a:r>
              <a:rPr lang="en-GB" dirty="0" smtClean="0">
                <a:effectLst/>
                <a:latin typeface="Arial" panose="020B0604020202020204" pitchFamily="34" charset="0"/>
                <a:ea typeface="Calibri"/>
                <a:cs typeface="Arial" panose="020B0604020202020204" pitchFamily="34" charset="0"/>
              </a:rPr>
              <a:t>LA must comply with a parent or young person’s wish except when:</a:t>
            </a:r>
          </a:p>
          <a:p>
            <a:pPr marL="0" lvl="0" indent="0">
              <a:lnSpc>
                <a:spcPct val="120000"/>
              </a:lnSpc>
              <a:spcAft>
                <a:spcPts val="1200"/>
              </a:spcAft>
              <a:buFont typeface="Symbol"/>
              <a:buNone/>
            </a:pPr>
            <a:endParaRPr lang="en-GB" dirty="0" smtClean="0">
              <a:effectLst/>
              <a:latin typeface="Arial" panose="020B0604020202020204" pitchFamily="34" charset="0"/>
              <a:ea typeface="Calibri"/>
              <a:cs typeface="Arial" panose="020B0604020202020204" pitchFamily="34" charset="0"/>
            </a:endParaRPr>
          </a:p>
          <a:p>
            <a:pPr marL="342900" lvl="0" indent="-342900">
              <a:lnSpc>
                <a:spcPct val="120000"/>
              </a:lnSpc>
              <a:spcAft>
                <a:spcPts val="1200"/>
              </a:spcAft>
              <a:buFont typeface="Symbol"/>
              <a:buChar char=""/>
            </a:pPr>
            <a:r>
              <a:rPr lang="en-GB" dirty="0" smtClean="0">
                <a:effectLst/>
                <a:latin typeface="Arial" panose="020B0604020202020204" pitchFamily="34" charset="0"/>
                <a:ea typeface="Calibri"/>
                <a:cs typeface="Arial" panose="020B0604020202020204" pitchFamily="34" charset="0"/>
              </a:rPr>
              <a:t>it would be unsuitable for the age, ability, aptitude or SEN of the child or young person, or</a:t>
            </a:r>
          </a:p>
          <a:p>
            <a:pPr marL="342900" lvl="0" indent="-342900">
              <a:lnSpc>
                <a:spcPct val="120000"/>
              </a:lnSpc>
              <a:spcAft>
                <a:spcPts val="1200"/>
              </a:spcAft>
              <a:buFont typeface="Symbol"/>
              <a:buChar char=""/>
            </a:pPr>
            <a:r>
              <a:rPr lang="en-GB" dirty="0" smtClean="0">
                <a:effectLst/>
                <a:latin typeface="Arial" panose="020B0604020202020204" pitchFamily="34" charset="0"/>
                <a:ea typeface="Calibri"/>
                <a:cs typeface="Arial" panose="020B0604020202020204" pitchFamily="34" charset="0"/>
              </a:rPr>
              <a:t>the attendance of the child or young person there would be incompatible with the efficient education of others, or the efficient use of resources</a:t>
            </a:r>
          </a:p>
          <a:p>
            <a:pPr marL="0" lvl="0" indent="0">
              <a:lnSpc>
                <a:spcPct val="120000"/>
              </a:lnSpc>
              <a:spcAft>
                <a:spcPts val="1200"/>
              </a:spcAft>
              <a:buFont typeface="Symbol"/>
              <a:buNone/>
            </a:pPr>
            <a:endParaRPr lang="en-GB" b="0" dirty="0" smtClean="0">
              <a:effectLst/>
              <a:latin typeface="Arial" panose="020B0604020202020204" pitchFamily="34" charset="0"/>
              <a:ea typeface="Calibri"/>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The local authority must consult the school concerned and consider their comments very carefully before deciding whether to name it in the child or young person’s EHC plan, sending the school or college a copy of the draft plan. If another local authority maintains the school, they too must be consulted.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smtClean="0">
              <a:ln>
                <a:noFill/>
              </a:ln>
              <a:solidFill>
                <a:prstClr val="black"/>
              </a:solidFill>
              <a:effectLst/>
              <a:uLnTx/>
              <a:uFillTx/>
              <a:latin typeface="+mn-lt"/>
            </a:endParaRPr>
          </a:p>
          <a:p>
            <a:pPr marL="0" lvl="0" indent="0">
              <a:lnSpc>
                <a:spcPct val="120000"/>
              </a:lnSpc>
              <a:spcAft>
                <a:spcPts val="1200"/>
              </a:spcAft>
              <a:buFont typeface="Symbol"/>
              <a:buNone/>
            </a:pPr>
            <a:endParaRPr lang="en-GB" sz="11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0F925AA6-48C4-47DE-85AC-AE971FCA79AE}" type="slidenum">
              <a:rPr lang="en-GB" smtClean="0">
                <a:solidFill>
                  <a:prstClr val="black"/>
                </a:solidFill>
              </a:rPr>
              <a:pPr/>
              <a:t>37</a:t>
            </a:fld>
            <a:endParaRPr lang="en-GB" dirty="0">
              <a:solidFill>
                <a:prstClr val="black"/>
              </a:solidFill>
            </a:endParaRPr>
          </a:p>
        </p:txBody>
      </p:sp>
    </p:spTree>
    <p:extLst>
      <p:ext uri="{BB962C8B-B14F-4D97-AF65-F5344CB8AC3E}">
        <p14:creationId xmlns:p14="http://schemas.microsoft.com/office/powerpoint/2010/main" val="25147856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sz="1200" b="0" i="0" u="none" strike="noStrike" kern="1200" baseline="0" dirty="0" smtClean="0">
                <a:solidFill>
                  <a:schemeClr val="tx1"/>
                </a:solidFill>
                <a:latin typeface="Arial" panose="020B0604020202020204" pitchFamily="34" charset="0"/>
                <a:cs typeface="Arial" panose="020B0604020202020204" pitchFamily="34" charset="0"/>
              </a:rPr>
              <a:t>Local authorities and clinical commissioning groups (CCGs) </a:t>
            </a:r>
            <a:r>
              <a:rPr lang="en-GB" sz="1200" i="0" u="none" strike="noStrike" kern="1200" baseline="0" dirty="0" smtClean="0">
                <a:solidFill>
                  <a:schemeClr val="tx1"/>
                </a:solidFill>
                <a:latin typeface="Arial" panose="020B0604020202020204" pitchFamily="34" charset="0"/>
                <a:cs typeface="Arial" panose="020B0604020202020204" pitchFamily="34" charset="0"/>
              </a:rPr>
              <a:t>must</a:t>
            </a:r>
            <a:r>
              <a:rPr lang="en-GB" sz="1200" b="1" i="0" u="none" strike="noStrike" kern="1200" baseline="0" dirty="0" smtClean="0">
                <a:solidFill>
                  <a:schemeClr val="tx1"/>
                </a:solidFill>
                <a:latin typeface="Arial" panose="020B0604020202020204" pitchFamily="34" charset="0"/>
                <a:cs typeface="Arial" panose="020B0604020202020204" pitchFamily="34" charset="0"/>
              </a:rPr>
              <a:t> </a:t>
            </a:r>
            <a:r>
              <a:rPr lang="en-GB" sz="1200" b="0" i="0" u="none" strike="noStrike" kern="1200" baseline="0" dirty="0" smtClean="0">
                <a:solidFill>
                  <a:schemeClr val="tx1"/>
                </a:solidFill>
                <a:latin typeface="Arial" panose="020B0604020202020204" pitchFamily="34" charset="0"/>
                <a:cs typeface="Arial" panose="020B0604020202020204" pitchFamily="34" charset="0"/>
              </a:rPr>
              <a:t>make joint commissioning arrangements for education, health and care provision for children and young people with SEN or disabilities (Section 26 of the Act). The term ‘partners’ refers to the local authority and its partner commissioning bodies across education, health and social care provision for children and young people with SEN or disabilities, including clinicians’ commissioning arrangements and NHS England for specialist health provision.   (</a:t>
            </a:r>
            <a:r>
              <a:rPr lang="en-GB" dirty="0" smtClean="0">
                <a:latin typeface="Arial" panose="020B0604020202020204" pitchFamily="34" charset="0"/>
                <a:cs typeface="Arial" panose="020B0604020202020204" pitchFamily="34" charset="0"/>
              </a:rPr>
              <a:t>Code of Practice,</a:t>
            </a:r>
            <a:r>
              <a:rPr lang="en-GB" baseline="0" dirty="0" smtClean="0">
                <a:latin typeface="Arial" panose="020B0604020202020204" pitchFamily="34" charset="0"/>
                <a:cs typeface="Arial" panose="020B0604020202020204" pitchFamily="34" charset="0"/>
              </a:rPr>
              <a:t> section 3.3)</a:t>
            </a:r>
            <a:endParaRPr lang="en-GB" sz="1200" b="0" i="0" u="none" strike="noStrike" kern="1200" baseline="0" dirty="0" smtClean="0">
              <a:solidFill>
                <a:schemeClr val="tx1"/>
              </a:solidFill>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Code of Practice actively encourages partners to work with children and young people with SEN or Disabilities and their parents, as well as partners across education health and care to agree what is needed locally.  This is reinforced through the requirement on LAs to consult on the local offer, and publish both the findings of their consultation, and what they have done with the feedback they have received.  Families have an active role in shaping their local provision.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F925AA6-48C4-47DE-85AC-AE971FCA79AE}" type="slidenum">
              <a:rPr lang="en-GB" smtClean="0">
                <a:solidFill>
                  <a:prstClr val="black"/>
                </a:solidFill>
              </a:rPr>
              <a:pPr/>
              <a:t>38</a:t>
            </a:fld>
            <a:endParaRPr lang="en-GB" dirty="0">
              <a:solidFill>
                <a:prstClr val="black"/>
              </a:solidFill>
            </a:endParaRPr>
          </a:p>
        </p:txBody>
      </p:sp>
    </p:spTree>
    <p:extLst>
      <p:ext uri="{BB962C8B-B14F-4D97-AF65-F5344CB8AC3E}">
        <p14:creationId xmlns:p14="http://schemas.microsoft.com/office/powerpoint/2010/main" val="1777471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smtClean="0">
                <a:latin typeface="Arial" panose="020B0604020202020204" pitchFamily="34" charset="0"/>
                <a:cs typeface="Arial" panose="020B0604020202020204" pitchFamily="34" charset="0"/>
              </a:rPr>
              <a:t>EHC plans will be statutory documents, and will have legal force on education and health support.</a:t>
            </a:r>
          </a:p>
          <a:p>
            <a:pPr marL="0" indent="0">
              <a:buNone/>
            </a:pPr>
            <a:endParaRPr lang="en-GB" sz="12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panose="020B0604020202020204" pitchFamily="34" charset="0"/>
                <a:cs typeface="Arial" panose="020B0604020202020204" pitchFamily="34" charset="0"/>
              </a:rPr>
              <a:t>The Government expects that any pupil who currently has a statement will be transferred to an EHC plan.</a:t>
            </a:r>
          </a:p>
          <a:p>
            <a:pPr marL="0" indent="0">
              <a:buNone/>
            </a:pPr>
            <a:endParaRPr lang="en-GB" sz="1200" dirty="0" smtClean="0">
              <a:latin typeface="Arial" panose="020B0604020202020204" pitchFamily="34" charset="0"/>
              <a:cs typeface="Arial" panose="020B0604020202020204" pitchFamily="34" charset="0"/>
            </a:endParaRPr>
          </a:p>
          <a:p>
            <a:pPr marL="0" indent="0">
              <a:buNone/>
            </a:pPr>
            <a:r>
              <a:rPr lang="en-GB" sz="1200" dirty="0" smtClean="0">
                <a:latin typeface="Arial" panose="020B0604020202020204" pitchFamily="34" charset="0"/>
                <a:cs typeface="Arial" panose="020B0604020202020204" pitchFamily="34" charset="0"/>
              </a:rPr>
              <a:t>The co-ordinated assessment and EHC planning process should:</a:t>
            </a:r>
          </a:p>
          <a:p>
            <a:pPr marL="0" indent="0">
              <a:buNone/>
            </a:pPr>
            <a:endParaRPr lang="en-GB" sz="1200" b="0" dirty="0" smtClean="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b="0" dirty="0" smtClean="0">
                <a:latin typeface="Arial" panose="020B0604020202020204" pitchFamily="34" charset="0"/>
                <a:cs typeface="Arial" panose="020B0604020202020204" pitchFamily="34" charset="0"/>
              </a:rPr>
              <a:t>promote a “tell us once” approach to sharing information wherever possible;</a:t>
            </a:r>
          </a:p>
          <a:p>
            <a:pPr marL="171450" lvl="0" indent="-171450">
              <a:buFont typeface="Arial" panose="020B0604020202020204" pitchFamily="34" charset="0"/>
              <a:buChar char="•"/>
            </a:pPr>
            <a:r>
              <a:rPr lang="en-GB" sz="1200" b="0" dirty="0" smtClean="0">
                <a:latin typeface="Arial" panose="020B0604020202020204" pitchFamily="34" charset="0"/>
                <a:cs typeface="Arial" panose="020B0604020202020204" pitchFamily="34" charset="0"/>
              </a:rPr>
              <a:t>put children, families and young people at the centre of the process;</a:t>
            </a:r>
          </a:p>
          <a:p>
            <a:pPr marL="171450" lvl="0" indent="-171450">
              <a:buFont typeface="Arial" panose="020B0604020202020204" pitchFamily="34" charset="0"/>
              <a:buChar char="•"/>
            </a:pPr>
            <a:r>
              <a:rPr lang="en-GB" sz="1200" b="0" dirty="0" smtClean="0">
                <a:latin typeface="Arial" panose="020B0604020202020204" pitchFamily="34" charset="0"/>
                <a:cs typeface="Arial" panose="020B0604020202020204" pitchFamily="34" charset="0"/>
              </a:rPr>
              <a:t>have effective co-ordination between education, health and care services, with joint agreement on key outcomes;</a:t>
            </a:r>
          </a:p>
          <a:p>
            <a:pPr marL="171450" lvl="0" indent="-171450">
              <a:buFont typeface="Arial" panose="020B0604020202020204" pitchFamily="34" charset="0"/>
              <a:buChar char="•"/>
            </a:pPr>
            <a:r>
              <a:rPr lang="en-GB" sz="1200" b="0" dirty="0" smtClean="0">
                <a:latin typeface="Arial" panose="020B0604020202020204" pitchFamily="34" charset="0"/>
                <a:cs typeface="Arial" panose="020B0604020202020204" pitchFamily="34" charset="0"/>
              </a:rPr>
              <a:t>include consideration of a step down process for children/young people who do not have plan following assessment or who do not meet the criteria for an assessment; and </a:t>
            </a:r>
          </a:p>
          <a:p>
            <a:pPr marL="171450" lvl="0" indent="-171450">
              <a:buFont typeface="Arial" panose="020B0604020202020204" pitchFamily="34" charset="0"/>
              <a:buChar char="•"/>
            </a:pPr>
            <a:r>
              <a:rPr lang="en-GB" sz="1200" b="0" dirty="0" smtClean="0">
                <a:latin typeface="Arial" panose="020B0604020202020204" pitchFamily="34" charset="0"/>
                <a:cs typeface="Arial" panose="020B0604020202020204" pitchFamily="34" charset="0"/>
              </a:rPr>
              <a:t>have a maximum 20 week assessment and planning process from initial request to issuing the final plan</a:t>
            </a:r>
          </a:p>
          <a:p>
            <a:endParaRPr lang="en-GB" sz="1200" b="0" kern="1200" dirty="0" smtClean="0">
              <a:solidFill>
                <a:schemeClr val="tx1"/>
              </a:solidFill>
              <a:effectLst/>
              <a:latin typeface="Arial" panose="020B0604020202020204" pitchFamily="34" charset="0"/>
              <a:ea typeface="+mn-ea"/>
              <a:cs typeface="Arial" panose="020B0604020202020204" pitchFamily="34" charset="0"/>
            </a:endParaRPr>
          </a:p>
          <a:p>
            <a:r>
              <a:rPr lang="en-GB" sz="1200" b="0" kern="1200" dirty="0" smtClean="0">
                <a:solidFill>
                  <a:schemeClr val="tx1"/>
                </a:solidFill>
                <a:effectLst/>
                <a:latin typeface="Arial" panose="020B0604020202020204" pitchFamily="34" charset="0"/>
                <a:ea typeface="+mn-ea"/>
                <a:cs typeface="Arial" panose="020B0604020202020204" pitchFamily="34" charset="0"/>
              </a:rPr>
              <a:t>19-25 year olds</a:t>
            </a:r>
            <a:r>
              <a:rPr lang="en-GB" sz="1200" b="0" kern="1200" baseline="0" dirty="0" smtClean="0">
                <a:solidFill>
                  <a:schemeClr val="tx1"/>
                </a:solidFill>
                <a:effectLst/>
                <a:latin typeface="Arial" panose="020B0604020202020204" pitchFamily="34" charset="0"/>
                <a:ea typeface="+mn-ea"/>
                <a:cs typeface="Arial" panose="020B0604020202020204" pitchFamily="34" charset="0"/>
              </a:rPr>
              <a:t> </a:t>
            </a:r>
            <a:r>
              <a:rPr lang="en-GB" sz="1200" b="0" kern="1200" dirty="0" smtClean="0">
                <a:solidFill>
                  <a:schemeClr val="tx1"/>
                </a:solidFill>
                <a:effectLst/>
                <a:latin typeface="Arial" panose="020B0604020202020204" pitchFamily="34" charset="0"/>
                <a:ea typeface="+mn-ea"/>
                <a:cs typeface="Arial" panose="020B0604020202020204" pitchFamily="34" charset="0"/>
              </a:rPr>
              <a:t>do</a:t>
            </a:r>
            <a:r>
              <a:rPr lang="en-GB" sz="1200" kern="1200" dirty="0" smtClean="0">
                <a:solidFill>
                  <a:schemeClr val="tx1"/>
                </a:solidFill>
                <a:effectLst/>
                <a:latin typeface="Arial" panose="020B0604020202020204" pitchFamily="34" charset="0"/>
                <a:ea typeface="+mn-ea"/>
                <a:cs typeface="Arial" panose="020B0604020202020204" pitchFamily="34" charset="0"/>
              </a:rPr>
              <a:t> not have an automatic right to have their EHC plan extended; the LA will make the decision on a case-by-case basis and in doing so must have regard to whether the educational and training outcomes have been met and whether special educational provision is still required. </a:t>
            </a:r>
          </a:p>
          <a:p>
            <a:pPr marL="171450" lvl="0" indent="-171450">
              <a:buFont typeface="Arial" panose="020B0604020202020204" pitchFamily="34" charset="0"/>
              <a:buChar char="•"/>
            </a:pPr>
            <a:endParaRPr lang="en-GB" sz="1200"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Code of Practice,</a:t>
            </a:r>
            <a:r>
              <a:rPr lang="en-GB" baseline="0" dirty="0" smtClean="0">
                <a:latin typeface="Arial" panose="020B0604020202020204" pitchFamily="34" charset="0"/>
                <a:cs typeface="Arial" panose="020B0604020202020204" pitchFamily="34" charset="0"/>
              </a:rPr>
              <a:t> chapter 9, </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01E13A2-8807-4FB8-8E6C-210F9AA81864}" type="slidenum">
              <a:rPr lang="en-GB" smtClean="0"/>
              <a:t>39</a:t>
            </a:fld>
            <a:endParaRPr lang="en-GB" dirty="0"/>
          </a:p>
        </p:txBody>
      </p:sp>
    </p:spTree>
    <p:extLst>
      <p:ext uri="{BB962C8B-B14F-4D97-AF65-F5344CB8AC3E}">
        <p14:creationId xmlns:p14="http://schemas.microsoft.com/office/powerpoint/2010/main" val="3951601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aim is for school leaders to use selected slides from the pack to engage governors and staff in the reforms. </a:t>
            </a:r>
            <a:endParaRPr lang="en-GB" dirty="0" smtClean="0">
              <a:latin typeface="Arial" panose="020B0604020202020204" pitchFamily="34" charset="0"/>
              <a:cs typeface="Arial" panose="020B0604020202020204" pitchFamily="34" charset="0"/>
            </a:endParaRPr>
          </a:p>
          <a:p>
            <a:endParaRPr lang="en-GB" dirty="0" smtClean="0"/>
          </a:p>
          <a:p>
            <a:pPr>
              <a:lnSpc>
                <a:spcPct val="80000"/>
              </a:lnSpc>
              <a:spcAft>
                <a:spcPts val="1200"/>
              </a:spcAft>
              <a:defRPr/>
            </a:pPr>
            <a:r>
              <a:rPr lang="en-GB" altLang="en-US" dirty="0">
                <a:latin typeface="Arial" panose="020B0604020202020204" pitchFamily="34" charset="0"/>
                <a:cs typeface="Arial" panose="020B0604020202020204" pitchFamily="34" charset="0"/>
              </a:rPr>
              <a:t>This is not formal department guidance. </a:t>
            </a:r>
            <a:endParaRPr lang="en-GB" altLang="en-US" dirty="0" smtClean="0">
              <a:latin typeface="Arial" panose="020B0604020202020204" pitchFamily="34" charset="0"/>
              <a:cs typeface="Arial" panose="020B0604020202020204" pitchFamily="34" charset="0"/>
            </a:endParaRPr>
          </a:p>
          <a:p>
            <a:pPr>
              <a:lnSpc>
                <a:spcPct val="80000"/>
              </a:lnSpc>
              <a:spcAft>
                <a:spcPts val="1200"/>
              </a:spcAft>
              <a:defRPr/>
            </a:pPr>
            <a:endParaRPr lang="en-GB" altLang="en-US" dirty="0" smtClean="0">
              <a:latin typeface="Arial" panose="020B0604020202020204" pitchFamily="34" charset="0"/>
              <a:cs typeface="Arial" panose="020B0604020202020204" pitchFamily="34" charset="0"/>
            </a:endParaRPr>
          </a:p>
          <a:p>
            <a:pPr>
              <a:lnSpc>
                <a:spcPct val="80000"/>
              </a:lnSpc>
              <a:spcAft>
                <a:spcPts val="1200"/>
              </a:spcAft>
              <a:defRPr/>
            </a:pPr>
            <a:r>
              <a:rPr lang="en-GB" altLang="en-US" dirty="0" smtClean="0">
                <a:latin typeface="Arial" panose="020B0604020202020204" pitchFamily="34" charset="0"/>
                <a:cs typeface="Arial" panose="020B0604020202020204" pitchFamily="34" charset="0"/>
              </a:rPr>
              <a:t>It</a:t>
            </a:r>
            <a:r>
              <a:rPr lang="en-GB" altLang="en-US" baseline="0" dirty="0" smtClean="0">
                <a:latin typeface="Arial" panose="020B0604020202020204" pitchFamily="34" charset="0"/>
                <a:cs typeface="Arial" panose="020B0604020202020204" pitchFamily="34" charset="0"/>
              </a:rPr>
              <a:t> </a:t>
            </a:r>
            <a:r>
              <a:rPr lang="en-GB" altLang="en-US" dirty="0" smtClean="0">
                <a:latin typeface="Arial" panose="020B0604020202020204" pitchFamily="34" charset="0"/>
                <a:cs typeface="Arial" panose="020B0604020202020204" pitchFamily="34" charset="0"/>
              </a:rPr>
              <a:t>is </a:t>
            </a:r>
            <a:r>
              <a:rPr lang="en-GB" altLang="en-US" dirty="0">
                <a:latin typeface="Arial" panose="020B0604020202020204" pitchFamily="34" charset="0"/>
                <a:cs typeface="Arial" panose="020B0604020202020204" pitchFamily="34" charset="0"/>
              </a:rPr>
              <a:t>not a substitute for the Code of Practice</a:t>
            </a:r>
            <a:r>
              <a:rPr lang="en-GB" altLang="en-US" dirty="0" smtClean="0">
                <a:latin typeface="Arial" panose="020B0604020202020204" pitchFamily="34" charset="0"/>
                <a:cs typeface="Arial" panose="020B0604020202020204" pitchFamily="34" charset="0"/>
              </a:rPr>
              <a:t>.</a:t>
            </a:r>
          </a:p>
          <a:p>
            <a:pPr>
              <a:lnSpc>
                <a:spcPct val="80000"/>
              </a:lnSpc>
              <a:spcAft>
                <a:spcPts val="1200"/>
              </a:spcAft>
              <a:defRPr/>
            </a:pPr>
            <a:endParaRPr lang="en-GB" altLang="en-US" dirty="0">
              <a:latin typeface="Arial" panose="020B0604020202020204" pitchFamily="34" charset="0"/>
              <a:cs typeface="Arial" panose="020B0604020202020204" pitchFamily="34" charset="0"/>
            </a:endParaRPr>
          </a:p>
          <a:p>
            <a:pPr>
              <a:lnSpc>
                <a:spcPct val="80000"/>
              </a:lnSpc>
              <a:spcAft>
                <a:spcPts val="1200"/>
              </a:spcAft>
              <a:defRPr/>
            </a:pPr>
            <a:r>
              <a:rPr lang="en-GB" altLang="en-US" dirty="0">
                <a:latin typeface="Arial" panose="020B0604020202020204" pitchFamily="34" charset="0"/>
                <a:cs typeface="Arial" panose="020B0604020202020204" pitchFamily="34" charset="0"/>
              </a:rPr>
              <a:t>The Code of Practice is available at </a:t>
            </a:r>
            <a:r>
              <a:rPr lang="en-GB" altLang="en-US" dirty="0">
                <a:latin typeface="Arial" panose="020B0604020202020204" pitchFamily="34" charset="0"/>
                <a:cs typeface="Arial" panose="020B0604020202020204" pitchFamily="34" charset="0"/>
                <a:hlinkClick r:id="rId3"/>
              </a:rPr>
              <a:t>https://www.gov.uk/government/publications/send-code-of-practice-0-to-25</a:t>
            </a:r>
            <a:r>
              <a:rPr lang="en-GB" altLang="en-US"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t>4</a:t>
            </a:fld>
            <a:endParaRPr lang="en-GB" dirty="0"/>
          </a:p>
        </p:txBody>
      </p:sp>
    </p:spTree>
    <p:extLst>
      <p:ext uri="{BB962C8B-B14F-4D97-AF65-F5344CB8AC3E}">
        <p14:creationId xmlns:p14="http://schemas.microsoft.com/office/powerpoint/2010/main" val="24722347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As part of their local offer, local authorities should set out a co-produced local policy for personal budgets that includes a description of the services across education, health and social care that currently lend themselves to the use of personal budgets, how that funding will be made available, and clear and simple statements of eligibility criteria and the decision making processes that underpin them.</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Personal budgets will only ever be for agreed provision</a:t>
            </a:r>
            <a:r>
              <a:rPr lang="en-GB" baseline="0" dirty="0" smtClean="0">
                <a:latin typeface="Arial" panose="020B0604020202020204" pitchFamily="34" charset="0"/>
                <a:cs typeface="Arial" panose="020B0604020202020204" pitchFamily="34" charset="0"/>
              </a:rPr>
              <a:t> in the EHC plan – if the LA does not agree with how the parent proposes to use the budget they will not include it in the plan - parents cannot simply use to spend as they wish, other than any flexibility of use written into the plan. </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They </a:t>
            </a:r>
            <a:r>
              <a:rPr lang="en-GB" dirty="0" smtClean="0">
                <a:latin typeface="Arial" panose="020B0604020202020204" pitchFamily="34" charset="0"/>
                <a:cs typeface="Arial" panose="020B0604020202020204" pitchFamily="34" charset="0"/>
              </a:rPr>
              <a:t>do not include funding for the school place, and will not include targeted support managed by the school or other learning provider to offer additional learning support to individuals, classes or groups of pupils and students – the support that the school is expected to provide as part of the local offer. However, schools should be encouraged to personalise the support they provide and they can </a:t>
            </a:r>
            <a:r>
              <a:rPr lang="en-GB" u="sng" dirty="0" smtClean="0">
                <a:latin typeface="Arial" panose="020B0604020202020204" pitchFamily="34" charset="0"/>
                <a:cs typeface="Arial" panose="020B0604020202020204" pitchFamily="34" charset="0"/>
              </a:rPr>
              <a:t>choose</a:t>
            </a:r>
            <a:r>
              <a:rPr lang="en-GB" dirty="0" smtClean="0">
                <a:latin typeface="Arial" panose="020B0604020202020204" pitchFamily="34" charset="0"/>
                <a:cs typeface="Arial" panose="020B0604020202020204" pitchFamily="34" charset="0"/>
              </a:rPr>
              <a:t> to contribute their own funding to a personal budget.</a:t>
            </a:r>
          </a:p>
          <a:p>
            <a:endParaRPr lang="en-GB"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dirty="0" smtClean="0">
                <a:latin typeface="Arial" panose="020B0604020202020204" pitchFamily="34" charset="0"/>
                <a:cs typeface="Arial" panose="020B0604020202020204" pitchFamily="34" charset="0"/>
              </a:rPr>
              <a:t>A personal budget can be delivered in one of four ways:</a:t>
            </a:r>
          </a:p>
          <a:p>
            <a:pPr marL="0" indent="0">
              <a:buFont typeface="Arial" panose="020B0604020202020204" pitchFamily="34" charset="0"/>
              <a:buNone/>
            </a:pPr>
            <a:endParaRPr lang="en-GB" dirty="0" smtClean="0">
              <a:latin typeface="Arial" panose="020B0604020202020204" pitchFamily="34" charset="0"/>
              <a:cs typeface="Arial" panose="020B0604020202020204" pitchFamily="34" charset="0"/>
            </a:endParaRP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smtClean="0">
                <a:latin typeface="Arial" panose="020B0604020202020204" pitchFamily="34" charset="0"/>
                <a:cs typeface="Arial" panose="020B0604020202020204" pitchFamily="34" charset="0"/>
              </a:rPr>
              <a:t>Direct payments. </a:t>
            </a:r>
            <a:r>
              <a:rPr lang="en-GB" dirty="0" smtClean="0">
                <a:latin typeface="Arial" panose="020B0604020202020204" pitchFamily="34" charset="0"/>
                <a:cs typeface="Arial" panose="020B0604020202020204" pitchFamily="34" charset="0"/>
              </a:rPr>
              <a:t>Money is transferred directly into the individual’s bank account, which has been opened for the purpose, to meet the identified outcomes. Where a parent proposes to use</a:t>
            </a:r>
            <a:r>
              <a:rPr lang="en-GB" baseline="0" dirty="0" smtClean="0">
                <a:latin typeface="Arial" panose="020B0604020202020204" pitchFamily="34" charset="0"/>
                <a:cs typeface="Arial" panose="020B0604020202020204" pitchFamily="34" charset="0"/>
              </a:rPr>
              <a:t> a direct payment for provision to be delivered on the school premises, the LA must secure that settings prior agreement – this will be done when the LA consults the school about naming it on the EHC plan.</a:t>
            </a:r>
            <a:endParaRPr lang="en-GB"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b="1" dirty="0" smtClean="0">
                <a:latin typeface="Arial" panose="020B0604020202020204" pitchFamily="34" charset="0"/>
                <a:cs typeface="Arial" panose="020B0604020202020204" pitchFamily="34" charset="0"/>
              </a:rPr>
              <a:t>A (notional) arrangement</a:t>
            </a:r>
            <a:r>
              <a:rPr lang="en-GB" b="1" baseline="0" dirty="0" smtClean="0">
                <a:latin typeface="Arial" panose="020B0604020202020204" pitchFamily="34" charset="0"/>
                <a:cs typeface="Arial" panose="020B0604020202020204" pitchFamily="34" charset="0"/>
              </a:rPr>
              <a:t>  </a:t>
            </a:r>
            <a:r>
              <a:rPr lang="en-GB" b="0" baseline="0" dirty="0" smtClean="0">
                <a:latin typeface="Arial" panose="020B0604020202020204" pitchFamily="34" charset="0"/>
                <a:cs typeface="Arial" panose="020B0604020202020204" pitchFamily="34" charset="0"/>
              </a:rPr>
              <a:t>whereby the LA or school holds the funds and commissions the support as agreed with parent in the EHC plan</a:t>
            </a:r>
            <a:r>
              <a:rPr lang="en-GB" dirty="0" smtClean="0">
                <a:latin typeface="Arial" panose="020B0604020202020204" pitchFamily="34" charset="0"/>
                <a:cs typeface="Arial" panose="020B0604020202020204" pitchFamily="34" charset="0"/>
              </a:rPr>
              <a:t>. In this circumstance the individual does not receive the money directly but are allocated a budget and participate fully in the planning and decision making around how the money is spent.</a:t>
            </a:r>
          </a:p>
          <a:p>
            <a:pPr marL="457200" indent="-457200">
              <a:buFont typeface="Arial" panose="020B0604020202020204" pitchFamily="34" charset="0"/>
              <a:buChar char="•"/>
            </a:pPr>
            <a:r>
              <a:rPr lang="en-GB" b="1" dirty="0" smtClean="0">
                <a:latin typeface="Arial" panose="020B0604020202020204" pitchFamily="34" charset="0"/>
                <a:cs typeface="Arial" panose="020B0604020202020204" pitchFamily="34" charset="0"/>
              </a:rPr>
              <a:t>Actual budget held by a third party</a:t>
            </a:r>
            <a:r>
              <a:rPr lang="en-GB" dirty="0" smtClean="0">
                <a:latin typeface="Arial" panose="020B0604020202020204" pitchFamily="34" charset="0"/>
                <a:cs typeface="Arial" panose="020B0604020202020204" pitchFamily="34" charset="0"/>
              </a:rPr>
              <a:t>. Where a direct</a:t>
            </a:r>
            <a:r>
              <a:rPr lang="en-GB" baseline="0" dirty="0" smtClean="0">
                <a:latin typeface="Arial" panose="020B0604020202020204" pitchFamily="34" charset="0"/>
                <a:cs typeface="Arial" panose="020B0604020202020204" pitchFamily="34" charset="0"/>
              </a:rPr>
              <a:t> payment are paid to, and managed, by an individual or organisation on behalf of the child’s parent or young person</a:t>
            </a:r>
            <a:endParaRPr lang="en-GB"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b="1" dirty="0" smtClean="0">
                <a:latin typeface="Arial" panose="020B0604020202020204" pitchFamily="34" charset="0"/>
                <a:cs typeface="Arial" panose="020B0604020202020204" pitchFamily="34" charset="0"/>
              </a:rPr>
              <a:t>OR</a:t>
            </a:r>
            <a:r>
              <a:rPr lang="en-GB" dirty="0" smtClean="0">
                <a:latin typeface="Arial" panose="020B0604020202020204" pitchFamily="34" charset="0"/>
                <a:cs typeface="Arial" panose="020B0604020202020204" pitchFamily="34" charset="0"/>
              </a:rPr>
              <a:t>  any combination of the above</a:t>
            </a:r>
          </a:p>
          <a:p>
            <a:endParaRPr lang="en-GB"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Code of Practice, section 3.38 &amp; 3.39.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There are some really powerful examples of use of personal budgets in schools – including where families have combined social care and education funding to employ personal assistants (note </a:t>
            </a:r>
            <a:r>
              <a:rPr kumimoji="0" lang="en-GB" b="0" i="0" u="sng"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PA</a:t>
            </a:r>
            <a:r>
              <a:rPr kumimoji="0" lang="en-GB"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not learning support) that has given continuity of care between home and school – providing benefits for mum/young person and the school. Other examples include support to help learning outside of school such as provision over school holidays that has stopped regression in attainment that previously occurred over the summer.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smtClean="0">
              <a:ln>
                <a:noFill/>
              </a:ln>
              <a:solidFill>
                <a:prstClr val="black"/>
              </a:solidFill>
              <a:effectLst/>
              <a:uLnTx/>
              <a:uFillTx/>
              <a:latin typeface="+mn-lt"/>
            </a:endParaRPr>
          </a:p>
        </p:txBody>
      </p:sp>
      <p:sp>
        <p:nvSpPr>
          <p:cNvPr id="4" name="Slide Number Placeholder 3"/>
          <p:cNvSpPr>
            <a:spLocks noGrp="1"/>
          </p:cNvSpPr>
          <p:nvPr>
            <p:ph type="sldNum" sz="quarter" idx="10"/>
          </p:nvPr>
        </p:nvSpPr>
        <p:spPr/>
        <p:txBody>
          <a:bodyPr/>
          <a:lstStyle/>
          <a:p>
            <a:fld id="{701E13A2-8807-4FB8-8E6C-210F9AA81864}" type="slidenum">
              <a:rPr lang="en-GB" smtClean="0"/>
              <a:t>40</a:t>
            </a:fld>
            <a:endParaRPr lang="en-GB" dirty="0"/>
          </a:p>
        </p:txBody>
      </p:sp>
    </p:spTree>
    <p:extLst>
      <p:ext uri="{BB962C8B-B14F-4D97-AF65-F5344CB8AC3E}">
        <p14:creationId xmlns:p14="http://schemas.microsoft.com/office/powerpoint/2010/main" val="28487279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GB" dirty="0" smtClean="0">
                <a:latin typeface="Arial" panose="020B0604020202020204" pitchFamily="34" charset="0"/>
                <a:cs typeface="Arial" panose="020B0604020202020204" pitchFamily="34" charset="0"/>
              </a:rPr>
              <a:t>There are about quarter of a million children and young </a:t>
            </a:r>
            <a:r>
              <a:rPr lang="en-GB" dirty="0">
                <a:latin typeface="Arial" panose="020B0604020202020204" pitchFamily="34" charset="0"/>
                <a:cs typeface="Arial" panose="020B0604020202020204" pitchFamily="34" charset="0"/>
              </a:rPr>
              <a:t>people with statements or LDAs at the moment so it is a significant undertaking for </a:t>
            </a:r>
            <a:r>
              <a:rPr lang="en-GB" dirty="0" smtClean="0">
                <a:latin typeface="Arial" panose="020B0604020202020204" pitchFamily="34" charset="0"/>
                <a:cs typeface="Arial" panose="020B0604020202020204" pitchFamily="34" charset="0"/>
              </a:rPr>
              <a:t>LAs. </a:t>
            </a:r>
            <a:r>
              <a:rPr lang="en-GB" dirty="0">
                <a:latin typeface="Arial" panose="020B0604020202020204" pitchFamily="34" charset="0"/>
                <a:cs typeface="Arial" panose="020B0604020202020204" pitchFamily="34" charset="0"/>
              </a:rPr>
              <a:t>To ensure the quality of support for children and young people is maintained as we implement the new system, the transfer needs to happen gradually. Some areas may be able to complete the transfer more quickly but </a:t>
            </a:r>
            <a:r>
              <a:rPr lang="en-GB" dirty="0" smtClean="0">
                <a:latin typeface="Arial" panose="020B0604020202020204" pitchFamily="34" charset="0"/>
                <a:cs typeface="Arial" panose="020B0604020202020204" pitchFamily="34" charset="0"/>
              </a:rPr>
              <a:t>3 </a:t>
            </a:r>
            <a:r>
              <a:rPr lang="en-GB" dirty="0">
                <a:latin typeface="Arial" panose="020B0604020202020204" pitchFamily="34" charset="0"/>
                <a:cs typeface="Arial" panose="020B0604020202020204" pitchFamily="34" charset="0"/>
              </a:rPr>
              <a:t>and a half years will be the maximum time anyone will wait to move to the new system.</a:t>
            </a:r>
          </a:p>
          <a:p>
            <a:pPr hangingPunct="0"/>
            <a:r>
              <a:rPr lang="en-GB" b="1"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pPr hangingPunct="0"/>
            <a:r>
              <a:rPr lang="en-GB" dirty="0">
                <a:latin typeface="Arial" panose="020B0604020202020204" pitchFamily="34" charset="0"/>
                <a:cs typeface="Arial" panose="020B0604020202020204" pitchFamily="34" charset="0"/>
              </a:rPr>
              <a:t>The legal test of when a child or young person requires an EHC plan remains the same as that for a statement under the Education Act 1996. Therefore, it is expected that all children and young people who have a statement and who would have continued to have one under the current system, will be transferred to an EHC plan – no child or young person should lose their statement and not have it replaced with an EHC plan simply because the system is changing</a:t>
            </a:r>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pPr hangingPunct="0"/>
            <a:r>
              <a:rPr lang="en-GB" dirty="0">
                <a:latin typeface="Arial" panose="020B0604020202020204" pitchFamily="34" charset="0"/>
                <a:cs typeface="Arial" panose="020B0604020202020204" pitchFamily="34" charset="0"/>
              </a:rPr>
              <a:t> </a:t>
            </a:r>
          </a:p>
          <a:p>
            <a:pPr hangingPunct="0"/>
            <a:r>
              <a:rPr lang="en-GB" dirty="0">
                <a:latin typeface="Arial" panose="020B0604020202020204" pitchFamily="34" charset="0"/>
                <a:cs typeface="Arial" panose="020B0604020202020204" pitchFamily="34" charset="0"/>
              </a:rPr>
              <a:t>Similarly, </a:t>
            </a:r>
            <a:r>
              <a:rPr lang="en-GB" dirty="0" smtClean="0">
                <a:latin typeface="Arial" panose="020B0604020202020204" pitchFamily="34" charset="0"/>
                <a:cs typeface="Arial" panose="020B0604020202020204" pitchFamily="34" charset="0"/>
              </a:rPr>
              <a:t>LAs have </a:t>
            </a:r>
            <a:r>
              <a:rPr lang="en-GB" dirty="0">
                <a:latin typeface="Arial" panose="020B0604020202020204" pitchFamily="34" charset="0"/>
                <a:cs typeface="Arial" panose="020B0604020202020204" pitchFamily="34" charset="0"/>
              </a:rPr>
              <a:t>undertaken LDAs for young people either because they had a statement at school or because, in the opinion of </a:t>
            </a:r>
            <a:r>
              <a:rPr lang="en-GB" dirty="0" smtClean="0">
                <a:latin typeface="Arial" panose="020B0604020202020204" pitchFamily="34" charset="0"/>
                <a:cs typeface="Arial" panose="020B0604020202020204" pitchFamily="34" charset="0"/>
              </a:rPr>
              <a:t>the LA, </a:t>
            </a:r>
            <a:r>
              <a:rPr lang="en-GB" dirty="0">
                <a:latin typeface="Arial" panose="020B0604020202020204" pitchFamily="34" charset="0"/>
                <a:cs typeface="Arial" panose="020B0604020202020204" pitchFamily="34" charset="0"/>
              </a:rPr>
              <a:t>they are likely to need additional support as part of their further education or training and would benefit from a LDA to identify their learning needs and the provision required to meet those needs. Therefore, the expectation is that young people who had LDAs and remain in further education or training during the transition period who request and need an EHC plan will be issued with one.</a:t>
            </a:r>
          </a:p>
        </p:txBody>
      </p:sp>
      <p:sp>
        <p:nvSpPr>
          <p:cNvPr id="4" name="Slide Number Placeholder 3"/>
          <p:cNvSpPr>
            <a:spLocks noGrp="1"/>
          </p:cNvSpPr>
          <p:nvPr>
            <p:ph type="sldNum" sz="quarter" idx="10"/>
          </p:nvPr>
        </p:nvSpPr>
        <p:spPr/>
        <p:txBody>
          <a:bodyPr/>
          <a:lstStyle/>
          <a:p>
            <a:fld id="{0F925AA6-48C4-47DE-85AC-AE971FCA79AE}" type="slidenum">
              <a:rPr lang="en-GB" smtClean="0">
                <a:solidFill>
                  <a:prstClr val="black"/>
                </a:solidFill>
              </a:rPr>
              <a:pPr/>
              <a:t>41</a:t>
            </a:fld>
            <a:endParaRPr lang="en-GB" dirty="0">
              <a:solidFill>
                <a:prstClr val="black"/>
              </a:solidFill>
            </a:endParaRPr>
          </a:p>
        </p:txBody>
      </p:sp>
    </p:spTree>
    <p:extLst>
      <p:ext uri="{BB962C8B-B14F-4D97-AF65-F5344CB8AC3E}">
        <p14:creationId xmlns:p14="http://schemas.microsoft.com/office/powerpoint/2010/main" val="1806224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860925" cy="3646488"/>
          </a:xfrm>
        </p:spPr>
      </p:sp>
      <p:sp>
        <p:nvSpPr>
          <p:cNvPr id="3" name="Notes Placeholder 2"/>
          <p:cNvSpPr>
            <a:spLocks noGrp="1"/>
          </p:cNvSpPr>
          <p:nvPr>
            <p:ph type="body" idx="1"/>
          </p:nvPr>
        </p:nvSpPr>
        <p:spPr>
          <a:xfrm>
            <a:off x="666502" y="4540002"/>
            <a:ext cx="5444490" cy="4474845"/>
          </a:xfrm>
        </p:spPr>
        <p:txBody>
          <a:bodyPr/>
          <a:lstStyle/>
          <a:p>
            <a:r>
              <a:rPr lang="en-GB" b="1" kern="1200" dirty="0" smtClean="0">
                <a:solidFill>
                  <a:schemeClr val="tx1"/>
                </a:solidFill>
                <a:effectLst/>
                <a:latin typeface="Arial" panose="020B0604020202020204" pitchFamily="34" charset="0"/>
                <a:cs typeface="Arial" panose="020B0604020202020204" pitchFamily="34" charset="0"/>
              </a:rPr>
              <a:t>What is SEN support?</a:t>
            </a:r>
          </a:p>
          <a:p>
            <a:endParaRPr lang="en-GB" kern="1200" dirty="0" smtClean="0">
              <a:solidFill>
                <a:schemeClr val="tx1"/>
              </a:solidFill>
              <a:effectLst/>
              <a:latin typeface="Arial" panose="020B0604020202020204" pitchFamily="34" charset="0"/>
              <a:cs typeface="Arial" panose="020B0604020202020204" pitchFamily="34" charset="0"/>
            </a:endParaRPr>
          </a:p>
          <a:p>
            <a:r>
              <a:rPr lang="en-GB" kern="1200" dirty="0" smtClean="0">
                <a:solidFill>
                  <a:schemeClr val="tx1"/>
                </a:solidFill>
                <a:effectLst/>
                <a:latin typeface="Arial" panose="020B0604020202020204" pitchFamily="34" charset="0"/>
                <a:cs typeface="Arial" panose="020B0604020202020204" pitchFamily="34" charset="0"/>
              </a:rPr>
              <a:t>SEN support provides every child or young person with SEN, but not on EHC plan with the additional support they need to progress at school.  SEN support puts pupils at the heart of the provision, and encourage schools to respond more flexibly to pupils’ needs.  </a:t>
            </a:r>
          </a:p>
          <a:p>
            <a:endParaRPr lang="en-GB" kern="1200" dirty="0" smtClean="0">
              <a:solidFill>
                <a:schemeClr val="tx1"/>
              </a:solidFill>
              <a:effectLst/>
              <a:latin typeface="Arial" panose="020B0604020202020204" pitchFamily="34" charset="0"/>
              <a:cs typeface="Arial" panose="020B0604020202020204" pitchFamily="34" charset="0"/>
            </a:endParaRPr>
          </a:p>
          <a:p>
            <a:r>
              <a:rPr lang="en-GB" kern="1200" dirty="0" smtClean="0">
                <a:solidFill>
                  <a:schemeClr val="tx1"/>
                </a:solidFill>
                <a:effectLst/>
                <a:latin typeface="Arial" panose="020B0604020202020204" pitchFamily="34" charset="0"/>
                <a:cs typeface="Arial" panose="020B0604020202020204" pitchFamily="34" charset="0"/>
              </a:rPr>
              <a:t>The Code of Practice outlines a four part cycle of assessment, planning, implementing and reviewing for a child receiving SEN support. This is known as the graduated approach.</a:t>
            </a:r>
          </a:p>
          <a:p>
            <a:endParaRPr lang="en-GB" kern="1200" dirty="0" smtClean="0">
              <a:solidFill>
                <a:schemeClr val="tx1"/>
              </a:solidFill>
              <a:effectLst/>
              <a:latin typeface="Arial" panose="020B0604020202020204" pitchFamily="34" charset="0"/>
              <a:cs typeface="Arial" panose="020B0604020202020204" pitchFamily="34" charset="0"/>
            </a:endParaRPr>
          </a:p>
          <a:p>
            <a:r>
              <a:rPr lang="en-GB" b="1" kern="1200" dirty="0" smtClean="0">
                <a:solidFill>
                  <a:schemeClr val="tx1"/>
                </a:solidFill>
                <a:effectLst/>
                <a:latin typeface="Arial" panose="020B0604020202020204" pitchFamily="34" charset="0"/>
                <a:cs typeface="Arial" panose="020B0604020202020204" pitchFamily="34" charset="0"/>
              </a:rPr>
              <a:t>How will SEN support category improve things?</a:t>
            </a:r>
          </a:p>
          <a:p>
            <a:endParaRPr lang="en-GB" kern="1200" dirty="0" smtClean="0">
              <a:solidFill>
                <a:schemeClr val="tx1"/>
              </a:solidFill>
              <a:effectLst/>
              <a:latin typeface="Arial" panose="020B0604020202020204" pitchFamily="34" charset="0"/>
              <a:cs typeface="Arial" panose="020B0604020202020204" pitchFamily="34" charset="0"/>
            </a:endParaRPr>
          </a:p>
          <a:p>
            <a:r>
              <a:rPr lang="en-GB" kern="1200" dirty="0" smtClean="0">
                <a:solidFill>
                  <a:schemeClr val="tx1"/>
                </a:solidFill>
                <a:effectLst/>
                <a:latin typeface="Arial" panose="020B0604020202020204" pitchFamily="34" charset="0"/>
                <a:cs typeface="Arial" panose="020B0604020202020204" pitchFamily="34" charset="0"/>
              </a:rPr>
              <a:t>A simplified, rigorous approach will focus the system on the impact of the support provided to that individual child, rather than how children access support according to the category they fit into. It will also challenge schools to improve the quality of teaching and learning for all pupils, rather than inappropriately and inaccurately labelling some pupils as having SEN.</a:t>
            </a:r>
          </a:p>
          <a:p>
            <a:pPr lvl="0"/>
            <a:endParaRPr lang="en-GB" dirty="0">
              <a:latin typeface="Arial" panose="020B0604020202020204" pitchFamily="34" charset="0"/>
              <a:cs typeface="Arial" panose="020B0604020202020204" pitchFamily="34" charset="0"/>
            </a:endParaRPr>
          </a:p>
          <a:p>
            <a:pPr lvl="0"/>
            <a:r>
              <a:rPr lang="en-GB" dirty="0" smtClean="0">
                <a:latin typeface="Arial" panose="020B0604020202020204" pitchFamily="34" charset="0"/>
                <a:cs typeface="Arial" panose="020B0604020202020204" pitchFamily="34" charset="0"/>
              </a:rPr>
              <a:t>Examples of what good </a:t>
            </a:r>
            <a:r>
              <a:rPr lang="en-GB" dirty="0">
                <a:latin typeface="Arial" panose="020B0604020202020204" pitchFamily="34" charset="0"/>
                <a:cs typeface="Arial" panose="020B0604020202020204" pitchFamily="34" charset="0"/>
              </a:rPr>
              <a:t>SEN support </a:t>
            </a:r>
            <a:r>
              <a:rPr lang="en-GB" dirty="0" smtClean="0">
                <a:latin typeface="Arial" panose="020B0604020202020204" pitchFamily="34" charset="0"/>
                <a:cs typeface="Arial" panose="020B0604020202020204" pitchFamily="34" charset="0"/>
              </a:rPr>
              <a:t>looks like, including case studies can be found at:</a:t>
            </a:r>
          </a:p>
          <a:p>
            <a:pPr lvl="0"/>
            <a:endParaRPr lang="en-GB" i="0" dirty="0" smtClean="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i="0" dirty="0" smtClean="0">
                <a:latin typeface="Arial" panose="020B0604020202020204" pitchFamily="34" charset="0"/>
                <a:cs typeface="Arial" panose="020B0604020202020204" pitchFamily="34" charset="0"/>
              </a:rPr>
              <a:t>The send gateway at: </a:t>
            </a:r>
            <a:r>
              <a:rPr lang="en-GB" i="0" dirty="0">
                <a:latin typeface="Arial" panose="020B0604020202020204" pitchFamily="34" charset="0"/>
                <a:cs typeface="Arial" panose="020B0604020202020204" pitchFamily="34" charset="0"/>
                <a:hlinkClick r:id="rId3"/>
              </a:rPr>
              <a:t>www.nasen.org.uk</a:t>
            </a:r>
            <a:r>
              <a:rPr lang="en-GB" i="0" dirty="0">
                <a:latin typeface="Arial" panose="020B0604020202020204" pitchFamily="34" charset="0"/>
                <a:cs typeface="Arial" panose="020B0604020202020204" pitchFamily="34" charset="0"/>
              </a:rPr>
              <a:t> </a:t>
            </a:r>
            <a:endParaRPr lang="en-GB" i="0" dirty="0" smtClean="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i="0" dirty="0">
                <a:latin typeface="Arial" panose="020B0604020202020204" pitchFamily="34" charset="0"/>
                <a:cs typeface="Arial" panose="020B0604020202020204" pitchFamily="34" charset="0"/>
              </a:rPr>
              <a:t>Achievement for </a:t>
            </a:r>
            <a:r>
              <a:rPr lang="en-GB" i="0" dirty="0" smtClean="0">
                <a:latin typeface="Arial" panose="020B0604020202020204" pitchFamily="34" charset="0"/>
                <a:cs typeface="Arial" panose="020B0604020202020204" pitchFamily="34" charset="0"/>
              </a:rPr>
              <a:t>All at: </a:t>
            </a:r>
            <a:r>
              <a:rPr lang="en-GB" i="0" dirty="0" smtClean="0">
                <a:latin typeface="Arial" panose="020B0604020202020204" pitchFamily="34" charset="0"/>
                <a:cs typeface="Arial" panose="020B0604020202020204" pitchFamily="34" charset="0"/>
                <a:hlinkClick r:id="rId4"/>
              </a:rPr>
              <a:t>www.achievementforall3As.org.uk</a:t>
            </a:r>
            <a:endParaRPr lang="en-GB" i="0" dirty="0" smtClean="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i="0" dirty="0" smtClean="0">
                <a:latin typeface="Arial" panose="020B0604020202020204" pitchFamily="34" charset="0"/>
                <a:cs typeface="Arial" panose="020B0604020202020204" pitchFamily="34" charset="0"/>
              </a:rPr>
              <a:t>Local authorities websites, particularly the local offer pages.</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Code of Practice, section 6.44</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F925AA6-48C4-47DE-85AC-AE971FCA79AE}" type="slidenum">
              <a:rPr lang="en-GB" smtClean="0">
                <a:solidFill>
                  <a:prstClr val="black"/>
                </a:solidFill>
              </a:rPr>
              <a:pPr/>
              <a:t>42</a:t>
            </a:fld>
            <a:endParaRPr lang="en-GB" dirty="0">
              <a:solidFill>
                <a:prstClr val="black"/>
              </a:solidFill>
            </a:endParaRPr>
          </a:p>
        </p:txBody>
      </p:sp>
    </p:spTree>
    <p:extLst>
      <p:ext uri="{BB962C8B-B14F-4D97-AF65-F5344CB8AC3E}">
        <p14:creationId xmlns:p14="http://schemas.microsoft.com/office/powerpoint/2010/main" val="33483270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Arial" panose="020B0604020202020204" pitchFamily="34" charset="0"/>
                <a:cs typeface="Arial" panose="020B0604020202020204" pitchFamily="34" charset="0"/>
              </a:rPr>
              <a:t>Where a pupil is identified as having SEN, schools should take action to remove barriers to learning and put effective special educational provision in place. </a:t>
            </a:r>
          </a:p>
          <a:p>
            <a:endParaRPr lang="en-GB" sz="1200" b="0" i="0" u="none" strike="noStrike" kern="1200" baseline="0" dirty="0" smtClean="0">
              <a:solidFill>
                <a:schemeClr val="tx1"/>
              </a:solidFill>
              <a:latin typeface="Arial" panose="020B0604020202020204" pitchFamily="34" charset="0"/>
              <a:cs typeface="Arial" panose="020B0604020202020204" pitchFamily="34" charset="0"/>
            </a:endParaRPr>
          </a:p>
          <a:p>
            <a:r>
              <a:rPr lang="en-GB" sz="1200" b="0" i="0" u="none" strike="noStrike" kern="1200" baseline="0" dirty="0" smtClean="0">
                <a:solidFill>
                  <a:schemeClr val="tx1"/>
                </a:solidFill>
                <a:latin typeface="Arial" panose="020B0604020202020204" pitchFamily="34" charset="0"/>
                <a:cs typeface="Arial" panose="020B0604020202020204" pitchFamily="34" charset="0"/>
              </a:rPr>
              <a:t>This SEN support should take the form of a four-part cycle through which earlier decisions and actions are revisited, refined and revised with a growing understanding of the pupil’s needs and of what supports the pupil in making good progress and securing good outcomes. </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Code of Practice, section 6.45 – 6.53</a:t>
            </a:r>
          </a:p>
          <a:p>
            <a:endParaRPr lang="en-GB" b="0" i="0" dirty="0"/>
          </a:p>
        </p:txBody>
      </p:sp>
      <p:sp>
        <p:nvSpPr>
          <p:cNvPr id="4" name="Slide Number Placeholder 3"/>
          <p:cNvSpPr>
            <a:spLocks noGrp="1"/>
          </p:cNvSpPr>
          <p:nvPr>
            <p:ph type="sldNum" sz="quarter" idx="10"/>
          </p:nvPr>
        </p:nvSpPr>
        <p:spPr/>
        <p:txBody>
          <a:bodyPr/>
          <a:lstStyle/>
          <a:p>
            <a:fld id="{5EC2B16B-7058-41C4-BD74-2E9B15D983DF}" type="slidenum">
              <a:rPr lang="en-GB" smtClean="0"/>
              <a:t>43</a:t>
            </a:fld>
            <a:endParaRPr lang="en-GB" dirty="0"/>
          </a:p>
        </p:txBody>
      </p:sp>
    </p:spTree>
    <p:extLst>
      <p:ext uri="{BB962C8B-B14F-4D97-AF65-F5344CB8AC3E}">
        <p14:creationId xmlns:p14="http://schemas.microsoft.com/office/powerpoint/2010/main" val="18986871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latin typeface="Arial" panose="020B0604020202020204" pitchFamily="34" charset="0"/>
                <a:cs typeface="Arial" panose="020B0604020202020204" pitchFamily="34" charset="0"/>
              </a:rPr>
              <a:t>In</a:t>
            </a:r>
            <a:r>
              <a:rPr lang="en-GB" baseline="0" dirty="0" smtClean="0">
                <a:latin typeface="Arial" panose="020B0604020202020204" pitchFamily="34" charset="0"/>
                <a:cs typeface="Arial" panose="020B0604020202020204" pitchFamily="34" charset="0"/>
              </a:rPr>
              <a:t> reviewing progress, teachers should:</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review the effectiveness of the intervention and their impact on the pupil’s progress;</a:t>
            </a:r>
            <a:br>
              <a:rPr lang="en-GB" dirty="0" smtClean="0">
                <a:latin typeface="Arial" panose="020B0604020202020204" pitchFamily="34" charset="0"/>
                <a:cs typeface="Arial" panose="020B0604020202020204" pitchFamily="34" charset="0"/>
              </a:rPr>
            </a:b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evaluate the impact and quality of the support and interventions taking into account the views of the parent and pupil themselves;</a:t>
            </a:r>
          </a:p>
          <a:p>
            <a:pPr marL="28575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revise the  support in light of the pupil’s progress and development including any changes  and outcomes;</a:t>
            </a:r>
          </a:p>
          <a:p>
            <a:pPr marL="28575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parents should have  clear information about the impact of the support and interventions provided;</a:t>
            </a:r>
            <a:r>
              <a:rPr lang="en-GB" baseline="0" dirty="0" smtClean="0">
                <a:latin typeface="Arial" panose="020B0604020202020204" pitchFamily="34" charset="0"/>
                <a:cs typeface="Arial" panose="020B0604020202020204" pitchFamily="34" charset="0"/>
              </a:rPr>
              <a:t> and </a:t>
            </a: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for Children on EHC plans, the LA  must review the plan as a minimum of twelve months, but the school must co-operate with the LA during the review.</a:t>
            </a:r>
          </a:p>
          <a:p>
            <a:pPr lvl="0"/>
            <a:endParaRPr lang="en-GB" b="1" i="1" dirty="0" smtClean="0">
              <a:latin typeface="Arial" panose="020B0604020202020204" pitchFamily="34" charset="0"/>
              <a:cs typeface="Arial" panose="020B0604020202020204" pitchFamily="34" charset="0"/>
            </a:endParaRPr>
          </a:p>
          <a:p>
            <a:pPr fontAlgn="auto" hangingPunct="1">
              <a:spcAft>
                <a:spcPts val="0"/>
              </a:spcAft>
            </a:pPr>
            <a:r>
              <a:rPr lang="en-GB" dirty="0" smtClean="0">
                <a:effectLst/>
                <a:latin typeface="Arial" panose="020B0604020202020204" pitchFamily="34" charset="0"/>
                <a:ea typeface="Times New Roman"/>
                <a:cs typeface="Arial" panose="020B0604020202020204" pitchFamily="34" charset="0"/>
              </a:rPr>
              <a:t>The current arrangements for P scales still apply</a:t>
            </a:r>
            <a:r>
              <a:rPr lang="en-GB" baseline="0" dirty="0" smtClean="0">
                <a:effectLst/>
                <a:latin typeface="Arial" panose="020B0604020202020204" pitchFamily="34" charset="0"/>
                <a:ea typeface="Times New Roman"/>
                <a:cs typeface="Arial" panose="020B0604020202020204" pitchFamily="34" charset="0"/>
              </a:rPr>
              <a:t> for more information on P – Scales: </a:t>
            </a:r>
            <a:r>
              <a:rPr lang="en-GB" baseline="0" dirty="0" smtClean="0">
                <a:effectLst/>
                <a:latin typeface="Arial" panose="020B0604020202020204" pitchFamily="34" charset="0"/>
                <a:ea typeface="Times New Roman"/>
                <a:cs typeface="Arial" panose="020B0604020202020204" pitchFamily="34" charset="0"/>
                <a:hlinkClick r:id="rId3"/>
              </a:rPr>
              <a:t>https://www.gov.uk/teacher-assessment-using-p-scales</a:t>
            </a:r>
            <a:endParaRPr lang="en-GB" baseline="0" dirty="0" smtClean="0">
              <a:effectLst/>
              <a:latin typeface="Arial" panose="020B0604020202020204" pitchFamily="34" charset="0"/>
              <a:ea typeface="Times New Roman"/>
              <a:cs typeface="Arial" panose="020B0604020202020204" pitchFamily="34" charset="0"/>
            </a:endParaRPr>
          </a:p>
          <a:p>
            <a:pPr fontAlgn="auto" hangingPunct="1">
              <a:spcAft>
                <a:spcPts val="0"/>
              </a:spcAft>
            </a:pPr>
            <a:endParaRPr lang="en-GB" baseline="0" dirty="0" smtClean="0">
              <a:effectLst/>
              <a:latin typeface="Arial" panose="020B0604020202020204" pitchFamily="34" charset="0"/>
              <a:ea typeface="Times New Roman"/>
              <a:cs typeface="Arial" panose="020B0604020202020204" pitchFamily="34" charset="0"/>
            </a:endParaRPr>
          </a:p>
          <a:p>
            <a:pPr fontAlgn="auto" hangingPunct="1">
              <a:spcAft>
                <a:spcPts val="0"/>
              </a:spcAft>
            </a:pPr>
            <a:r>
              <a:rPr lang="en-GB" baseline="0" dirty="0" smtClean="0">
                <a:effectLst/>
                <a:latin typeface="Arial" panose="020B0604020202020204" pitchFamily="34" charset="0"/>
                <a:ea typeface="Times New Roman"/>
                <a:cs typeface="Arial" panose="020B0604020202020204" pitchFamily="34" charset="0"/>
              </a:rPr>
              <a:t>Code of Practice, section 6.53.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kern="1200" dirty="0" smtClean="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kern="1200" dirty="0" smtClean="0">
                <a:solidFill>
                  <a:schemeClr val="tx1"/>
                </a:solidFill>
                <a:effectLst/>
                <a:latin typeface="Arial" panose="020B0604020202020204" pitchFamily="34" charset="0"/>
                <a:cs typeface="Arial" panose="020B0604020202020204" pitchFamily="34" charset="0"/>
              </a:rPr>
              <a:t>“P-scales” are a set of descriptions for recording the achievement of pupils with learning difficulties working below the level assumed to be the starting point of the National Curriculum.  </a:t>
            </a:r>
          </a:p>
          <a:p>
            <a:endParaRPr lang="en-GB" dirty="0"/>
          </a:p>
        </p:txBody>
      </p:sp>
      <p:sp>
        <p:nvSpPr>
          <p:cNvPr id="4" name="Slide Number Placeholder 3"/>
          <p:cNvSpPr>
            <a:spLocks noGrp="1"/>
          </p:cNvSpPr>
          <p:nvPr>
            <p:ph type="sldNum" sz="quarter" idx="10"/>
          </p:nvPr>
        </p:nvSpPr>
        <p:spPr/>
        <p:txBody>
          <a:bodyPr/>
          <a:lstStyle/>
          <a:p>
            <a:fld id="{0F925AA6-48C4-47DE-85AC-AE971FCA79AE}" type="slidenum">
              <a:rPr lang="en-GB" smtClean="0">
                <a:solidFill>
                  <a:prstClr val="black"/>
                </a:solidFill>
              </a:rPr>
              <a:pPr/>
              <a:t>44</a:t>
            </a:fld>
            <a:endParaRPr lang="en-GB" dirty="0">
              <a:solidFill>
                <a:prstClr val="black"/>
              </a:solidFill>
            </a:endParaRPr>
          </a:p>
        </p:txBody>
      </p:sp>
    </p:spTree>
    <p:extLst>
      <p:ext uri="{BB962C8B-B14F-4D97-AF65-F5344CB8AC3E}">
        <p14:creationId xmlns:p14="http://schemas.microsoft.com/office/powerpoint/2010/main" val="35769645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Schools must continue to meet obligations for student who are currently on statements.</a:t>
            </a:r>
          </a:p>
          <a:p>
            <a:endParaRPr lang="en-GB" sz="1200" kern="1200" dirty="0" smtClean="0">
              <a:solidFill>
                <a:schemeClr val="tx1"/>
              </a:solidFill>
              <a:effectLst/>
              <a:latin typeface="Arial" panose="020B0604020202020204" pitchFamily="34" charset="0"/>
              <a:cs typeface="Arial" panose="020B0604020202020204" pitchFamily="34" charset="0"/>
            </a:endParaRPr>
          </a:p>
          <a:p>
            <a:r>
              <a:rPr lang="en-GB" sz="1200" kern="1200" dirty="0" smtClean="0">
                <a:solidFill>
                  <a:schemeClr val="tx1"/>
                </a:solidFill>
                <a:effectLst/>
                <a:latin typeface="Arial" panose="020B0604020202020204" pitchFamily="34" charset="0"/>
                <a:cs typeface="Arial" panose="020B0604020202020204" pitchFamily="34" charset="0"/>
              </a:rPr>
              <a:t>The department expects that schools will review their current cohort of pupils in the ‘SA’ or ‘SA+’ categories from September as they normally do (ie at least termly or as new pupils enter the school).  Any newly identified or reviewed pupils </a:t>
            </a:r>
            <a:r>
              <a:rPr lang="en-GB" sz="1200" b="0" kern="1200" dirty="0" smtClean="0">
                <a:solidFill>
                  <a:schemeClr val="tx1"/>
                </a:solidFill>
                <a:effectLst/>
                <a:latin typeface="Arial" panose="020B0604020202020204" pitchFamily="34" charset="0"/>
                <a:cs typeface="Arial" panose="020B0604020202020204" pitchFamily="34" charset="0"/>
              </a:rPr>
              <a:t>must</a:t>
            </a:r>
            <a:r>
              <a:rPr lang="en-GB" sz="1200" kern="1200" dirty="0" smtClean="0">
                <a:solidFill>
                  <a:schemeClr val="tx1"/>
                </a:solidFill>
                <a:effectLst/>
                <a:latin typeface="Arial" panose="020B0604020202020204" pitchFamily="34" charset="0"/>
                <a:cs typeface="Arial" panose="020B0604020202020204" pitchFamily="34" charset="0"/>
              </a:rPr>
              <a:t> be recorded under the SEN support category, rather than as ‘SA’ or ‘SA+’ </a:t>
            </a:r>
          </a:p>
          <a:p>
            <a:endParaRPr lang="en-GB" sz="1200" kern="1200" dirty="0" smtClean="0">
              <a:solidFill>
                <a:schemeClr val="tx1"/>
              </a:solidFill>
              <a:effectLst/>
              <a:latin typeface="Arial" panose="020B0604020202020204" pitchFamily="34" charset="0"/>
              <a:cs typeface="Arial" panose="020B0604020202020204" pitchFamily="34" charset="0"/>
            </a:endParaRPr>
          </a:p>
          <a:p>
            <a:r>
              <a:rPr lang="en-GB" sz="1200" kern="1200" dirty="0" smtClean="0">
                <a:solidFill>
                  <a:schemeClr val="tx1"/>
                </a:solidFill>
                <a:effectLst/>
                <a:latin typeface="Arial" panose="020B0604020202020204" pitchFamily="34" charset="0"/>
                <a:cs typeface="Arial" panose="020B0604020202020204" pitchFamily="34" charset="0"/>
              </a:rPr>
              <a:t>The department expects the conversion to be completed by the January census for </a:t>
            </a:r>
            <a:r>
              <a:rPr lang="en-GB" sz="1200" u="sng" kern="1200" dirty="0" smtClean="0">
                <a:solidFill>
                  <a:schemeClr val="tx1"/>
                </a:solidFill>
                <a:effectLst/>
                <a:latin typeface="Arial" panose="020B0604020202020204" pitchFamily="34" charset="0"/>
                <a:cs typeface="Arial" panose="020B0604020202020204" pitchFamily="34" charset="0"/>
              </a:rPr>
              <a:t>most</a:t>
            </a:r>
            <a:r>
              <a:rPr lang="en-GB" sz="1200" kern="1200" dirty="0" smtClean="0">
                <a:solidFill>
                  <a:schemeClr val="tx1"/>
                </a:solidFill>
                <a:effectLst/>
                <a:latin typeface="Arial" panose="020B0604020202020204" pitchFamily="34" charset="0"/>
                <a:cs typeface="Arial" panose="020B0604020202020204" pitchFamily="34" charset="0"/>
              </a:rPr>
              <a:t> pupils on the assumption that most schools conduct reviews of SEN pupils within a term.  However it is recognised that this may not be the case for all schools and a transitional period to the end of</a:t>
            </a:r>
            <a:r>
              <a:rPr lang="en-US" sz="1200" kern="1200" dirty="0" smtClean="0">
                <a:solidFill>
                  <a:schemeClr val="tx1"/>
                </a:solidFill>
                <a:effectLst/>
                <a:latin typeface="Arial" panose="020B0604020202020204" pitchFamily="34" charset="0"/>
                <a:cs typeface="Arial" panose="020B0604020202020204" pitchFamily="34" charset="0"/>
              </a:rPr>
              <a:t> the spring 2015 term is provided to allow all conversions to be completed.</a:t>
            </a:r>
          </a:p>
          <a:p>
            <a:r>
              <a:rPr lang="en-GB" sz="1200" kern="1200" dirty="0" smtClean="0">
                <a:solidFill>
                  <a:schemeClr val="tx1"/>
                </a:solidFill>
                <a:effectLst/>
                <a:latin typeface="Arial" panose="020B0604020202020204" pitchFamily="34" charset="0"/>
                <a:cs typeface="Arial" panose="020B060402020202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Arial" panose="020B0604020202020204" pitchFamily="34" charset="0"/>
                <a:cs typeface="Arial" panose="020B0604020202020204" pitchFamily="34" charset="0"/>
              </a:rPr>
              <a:t>During the transitional period schools will be able to record pupils as having either ‘S’ (statement) or ‘E’(EHC plan). Schools may have some pupils with statements and some who have already moved to EHC plans but no individual pupil can have both.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Code of Practice,</a:t>
            </a:r>
            <a:r>
              <a:rPr lang="en-GB" baseline="0" dirty="0" smtClean="0">
                <a:latin typeface="Arial" panose="020B0604020202020204" pitchFamily="34" charset="0"/>
                <a:cs typeface="Arial" panose="020B0604020202020204" pitchFamily="34" charset="0"/>
              </a:rPr>
              <a:t> section </a:t>
            </a:r>
            <a:r>
              <a:rPr lang="en-GB" sz="1200" b="0" i="0" u="none" strike="noStrike" kern="1200" baseline="0" dirty="0" smtClean="0">
                <a:solidFill>
                  <a:schemeClr val="tx1"/>
                </a:solidFill>
                <a:latin typeface="Arial" panose="020B0604020202020204" pitchFamily="34" charset="0"/>
                <a:cs typeface="Arial" panose="020B0604020202020204" pitchFamily="34" charset="0"/>
              </a:rPr>
              <a:t>6.83</a:t>
            </a:r>
          </a:p>
          <a:p>
            <a:endParaRPr lang="en-GB" dirty="0"/>
          </a:p>
        </p:txBody>
      </p:sp>
      <p:sp>
        <p:nvSpPr>
          <p:cNvPr id="4" name="Slide Number Placeholder 3"/>
          <p:cNvSpPr>
            <a:spLocks noGrp="1"/>
          </p:cNvSpPr>
          <p:nvPr>
            <p:ph type="sldNum" sz="quarter" idx="10"/>
          </p:nvPr>
        </p:nvSpPr>
        <p:spPr/>
        <p:txBody>
          <a:bodyPr/>
          <a:lstStyle/>
          <a:p>
            <a:fld id="{0F925AA6-48C4-47DE-85AC-AE971FCA79AE}" type="slidenum">
              <a:rPr lang="en-GB" smtClean="0">
                <a:solidFill>
                  <a:prstClr val="black"/>
                </a:solidFill>
              </a:rPr>
              <a:pPr/>
              <a:t>45</a:t>
            </a:fld>
            <a:endParaRPr lang="en-GB" dirty="0">
              <a:solidFill>
                <a:prstClr val="black"/>
              </a:solidFill>
            </a:endParaRPr>
          </a:p>
        </p:txBody>
      </p:sp>
    </p:spTree>
    <p:extLst>
      <p:ext uri="{BB962C8B-B14F-4D97-AF65-F5344CB8AC3E}">
        <p14:creationId xmlns:p14="http://schemas.microsoft.com/office/powerpoint/2010/main" val="8169600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Disagreement resolution arrangements apply more widely and are distinct from the mediation arrangements which apply specifically to parents and young people who are considering appealing to the Tribunal about EHC needs assessments and the special educational element of an EHC plan or who want mediation on the health and social care elements of an EHC plan. </a:t>
            </a:r>
          </a:p>
          <a:p>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However, local authorities may contract disagreement resolution services and mediation from the same providers. Whereas parents and young people must contact a mediation adviser before registering an appeal about EHC needs assessments or the SEN element of an EHC plan they do not have to engage with the disagreement resolution services at any time, including before registering an appeal.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prstClr val="black"/>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prstClr val="black"/>
                </a:solidFill>
                <a:latin typeface="Arial" panose="020B0604020202020204" pitchFamily="34" charset="0"/>
                <a:cs typeface="Arial" panose="020B0604020202020204" pitchFamily="34" charset="0"/>
              </a:rPr>
              <a:t>Code</a:t>
            </a:r>
            <a:r>
              <a:rPr lang="en-GB" sz="1200" baseline="0" dirty="0" smtClean="0">
                <a:solidFill>
                  <a:prstClr val="black"/>
                </a:solidFill>
                <a:latin typeface="Arial" panose="020B0604020202020204" pitchFamily="34" charset="0"/>
                <a:cs typeface="Arial" panose="020B0604020202020204" pitchFamily="34" charset="0"/>
              </a:rPr>
              <a:t> of Practice, section 11.5</a:t>
            </a:r>
            <a:endParaRPr lang="en-GB" sz="1200" dirty="0" smtClean="0">
              <a:solidFill>
                <a:prstClr val="black"/>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0F925AA6-48C4-47DE-85AC-AE971FCA79AE}" type="slidenum">
              <a:rPr lang="en-GB" smtClean="0">
                <a:solidFill>
                  <a:prstClr val="black"/>
                </a:solidFill>
              </a:rPr>
              <a:pPr/>
              <a:t>46</a:t>
            </a:fld>
            <a:endParaRPr lang="en-GB" dirty="0">
              <a:solidFill>
                <a:prstClr val="black"/>
              </a:solidFill>
            </a:endParaRPr>
          </a:p>
        </p:txBody>
      </p:sp>
    </p:spTree>
    <p:extLst>
      <p:ext uri="{BB962C8B-B14F-4D97-AF65-F5344CB8AC3E}">
        <p14:creationId xmlns:p14="http://schemas.microsoft.com/office/powerpoint/2010/main" val="7303771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Arial" panose="020B0604020202020204" pitchFamily="34" charset="0"/>
                <a:cs typeface="Arial" panose="020B0604020202020204" pitchFamily="34" charset="0"/>
              </a:rPr>
              <a:t>SEN support should include planning and preparation for the transitions between phases of education and preparation for adult life </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Early Years providers and schools should support children and young people so that they are included  in social groups and develop friendship – this is important  when they are transferring from one phase of education to another.</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Young people entering post-16 education should be accessing provision which support them to build on their achievement at school which help them to progress towards adulthood. Schools and colleges should help children and families with more detailed planning.</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Code of Practice, section 6.57.</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01E13A2-8807-4FB8-8E6C-210F9AA81864}" type="slidenum">
              <a:rPr lang="en-GB" smtClean="0">
                <a:solidFill>
                  <a:prstClr val="black"/>
                </a:solidFill>
              </a:rPr>
              <a:pPr/>
              <a:t>47</a:t>
            </a:fld>
            <a:endParaRPr lang="en-GB" dirty="0">
              <a:solidFill>
                <a:prstClr val="black"/>
              </a:solidFill>
            </a:endParaRPr>
          </a:p>
        </p:txBody>
      </p:sp>
    </p:spTree>
    <p:extLst>
      <p:ext uri="{BB962C8B-B14F-4D97-AF65-F5344CB8AC3E}">
        <p14:creationId xmlns:p14="http://schemas.microsoft.com/office/powerpoint/2010/main" val="27316859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anose="020B0604020202020204" pitchFamily="34" charset="0"/>
                <a:cs typeface="Arial" panose="020B0604020202020204" pitchFamily="34" charset="0"/>
              </a:rPr>
              <a:t>High aspirations are crucial to success – discussions about longer term goals</a:t>
            </a:r>
            <a:r>
              <a:rPr lang="en-GB" baseline="0" dirty="0" smtClean="0">
                <a:latin typeface="Arial" panose="020B0604020202020204" pitchFamily="34" charset="0"/>
                <a:cs typeface="Arial" panose="020B0604020202020204" pitchFamily="34" charset="0"/>
              </a:rPr>
              <a:t> should start early and ideally before year 9 (13-14) at school.</a:t>
            </a:r>
            <a:endParaRPr lang="en-GB"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anose="020B0604020202020204" pitchFamily="34" charset="0"/>
                <a:cs typeface="Arial" panose="020B0604020202020204" pitchFamily="34" charset="0"/>
              </a:rPr>
              <a:t>Support needs </a:t>
            </a:r>
            <a:r>
              <a:rPr lang="en-GB" dirty="0">
                <a:latin typeface="Arial" panose="020B0604020202020204" pitchFamily="34" charset="0"/>
                <a:cs typeface="Arial" panose="020B0604020202020204" pitchFamily="34" charset="0"/>
              </a:rPr>
              <a:t>to start early in order that children and their parents and carers can be fully involved in making decisions and planning the right support for their future. For children with EHC plans this must happen from Y9 and as part of the annual </a:t>
            </a:r>
            <a:r>
              <a:rPr lang="en-GB" dirty="0" smtClean="0">
                <a:latin typeface="Arial" panose="020B0604020202020204" pitchFamily="34" charset="0"/>
                <a:cs typeface="Arial" panose="020B0604020202020204" pitchFamily="34" charset="0"/>
              </a:rPr>
              <a:t>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latin typeface="Arial" panose="020B0604020202020204" pitchFamily="34" charset="0"/>
                <a:cs typeface="Arial" panose="020B0604020202020204" pitchFamily="34" charset="0"/>
              </a:rPr>
              <a:t>In schools from year 9, high aspiration about employment, independent living and community participation should be developed through the curriculum and extra-curricular provision. Schools should seek partnerships with employment services businesses, disability organisations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anose="020B0604020202020204" pitchFamily="34" charset="0"/>
                <a:cs typeface="Arial" panose="020B0604020202020204" pitchFamily="34" charset="0"/>
              </a:rPr>
              <a:t>Some young people, particularly those with more complex needs, need much longer to complete and consolidate their learning. This is why, for those who need this extra time, EHC Plans can remain in place up to the end of the academic year in which they turn 25.</a:t>
            </a:r>
          </a:p>
          <a:p>
            <a:pPr lvl="0"/>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Code of Practice, chapter 8.</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F925AA6-48C4-47DE-85AC-AE971FCA79AE}" type="slidenum">
              <a:rPr lang="en-GB" smtClean="0">
                <a:solidFill>
                  <a:prstClr val="black"/>
                </a:solidFill>
              </a:rPr>
              <a:pPr/>
              <a:t>48</a:t>
            </a:fld>
            <a:endParaRPr lang="en-GB" dirty="0">
              <a:solidFill>
                <a:prstClr val="black"/>
              </a:solidFill>
            </a:endParaRPr>
          </a:p>
        </p:txBody>
      </p:sp>
    </p:spTree>
    <p:extLst>
      <p:ext uri="{BB962C8B-B14F-4D97-AF65-F5344CB8AC3E}">
        <p14:creationId xmlns:p14="http://schemas.microsoft.com/office/powerpoint/2010/main" val="41071563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t>49</a:t>
            </a:fld>
            <a:endParaRPr lang="en-GB" dirty="0"/>
          </a:p>
        </p:txBody>
      </p:sp>
    </p:spTree>
    <p:extLst>
      <p:ext uri="{BB962C8B-B14F-4D97-AF65-F5344CB8AC3E}">
        <p14:creationId xmlns:p14="http://schemas.microsoft.com/office/powerpoint/2010/main" val="551200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819275" y="292100"/>
            <a:ext cx="3205163" cy="24050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66750" y="2955925"/>
            <a:ext cx="5445125" cy="6840538"/>
          </a:xfrm>
        </p:spPr>
        <p:txBody>
          <a:bodyPr/>
          <a:lstStyle/>
          <a:p>
            <a:pPr marL="171450" indent="-171450">
              <a:buFont typeface="Arial" panose="020B0604020202020204" pitchFamily="34" charset="0"/>
              <a:buChar char="•"/>
              <a:defRPr/>
            </a:pPr>
            <a:r>
              <a:rPr lang="en-GB" altLang="en-US" dirty="0" smtClean="0">
                <a:latin typeface="Arial" panose="020B0604020202020204" pitchFamily="34" charset="0"/>
                <a:cs typeface="Arial" panose="020B0604020202020204" pitchFamily="34" charset="0"/>
              </a:rPr>
              <a:t>Everyone</a:t>
            </a:r>
            <a:r>
              <a:rPr lang="en-GB" altLang="en-US" baseline="0" dirty="0" smtClean="0">
                <a:latin typeface="Arial" panose="020B0604020202020204" pitchFamily="34" charset="0"/>
                <a:cs typeface="Arial" panose="020B0604020202020204" pitchFamily="34" charset="0"/>
              </a:rPr>
              <a:t> in teaching shares the same vision for children with SEN – it’s the same vision that </a:t>
            </a:r>
            <a:r>
              <a:rPr lang="en-GB" altLang="en-US" dirty="0" smtClean="0">
                <a:latin typeface="Arial" panose="020B0604020202020204" pitchFamily="34" charset="0"/>
                <a:cs typeface="Arial" panose="020B0604020202020204" pitchFamily="34" charset="0"/>
              </a:rPr>
              <a:t>we have for all children  - that they achieve well in their early years, at school and college, find employment; lead happy and fulfilled lives; and have choice and control.</a:t>
            </a:r>
          </a:p>
          <a:p>
            <a:pPr marL="171450" indent="-171450">
              <a:lnSpc>
                <a:spcPct val="80000"/>
              </a:lnSpc>
              <a:spcAft>
                <a:spcPts val="1200"/>
              </a:spcAft>
              <a:buFont typeface="Arial" panose="020B0604020202020204" pitchFamily="34" charset="0"/>
              <a:buChar char="•"/>
              <a:defRPr/>
            </a:pPr>
            <a:r>
              <a:rPr lang="en-GB" altLang="en-US" dirty="0" smtClean="0">
                <a:latin typeface="Arial" panose="020B0604020202020204" pitchFamily="34" charset="0"/>
                <a:cs typeface="Arial" panose="020B0604020202020204" pitchFamily="34" charset="0"/>
              </a:rPr>
              <a:t>But the current system is not working for all families and children.</a:t>
            </a:r>
          </a:p>
          <a:p>
            <a:pPr marL="171450" indent="-171450">
              <a:lnSpc>
                <a:spcPct val="80000"/>
              </a:lnSpc>
              <a:spcAft>
                <a:spcPts val="1200"/>
              </a:spcAft>
              <a:buFont typeface="Arial" panose="020B0604020202020204" pitchFamily="34" charset="0"/>
              <a:buChar char="•"/>
              <a:defRPr/>
            </a:pPr>
            <a:r>
              <a:rPr lang="en-GB" altLang="en-US" dirty="0" smtClean="0">
                <a:latin typeface="Arial" panose="020B0604020202020204" pitchFamily="34" charset="0"/>
                <a:cs typeface="Arial" panose="020B0604020202020204" pitchFamily="34" charset="0"/>
              </a:rPr>
              <a:t>The SEN reforms aim to join up services to ensure children and young people get the help they need at the right time and that they and their families are involved in decisions about their support.</a:t>
            </a:r>
          </a:p>
          <a:p>
            <a:pPr marL="171450" indent="-171450">
              <a:lnSpc>
                <a:spcPct val="80000"/>
              </a:lnSpc>
              <a:spcAft>
                <a:spcPts val="1200"/>
              </a:spcAft>
              <a:buFont typeface="Arial" panose="020B0604020202020204" pitchFamily="34" charset="0"/>
              <a:buChar char="•"/>
              <a:defRPr/>
            </a:pPr>
            <a:r>
              <a:rPr lang="en-GB" altLang="en-US" dirty="0" smtClean="0">
                <a:latin typeface="Arial" panose="020B0604020202020204" pitchFamily="34" charset="0"/>
                <a:cs typeface="Arial" panose="020B0604020202020204" pitchFamily="34" charset="0"/>
              </a:rPr>
              <a:t>The Code of Practice sets some clear expectations on schools to deliver a whole school approach to SEN with good quality teaching a first response, a clearer focus on outcomes and the involvement of parents and children in decisions over support.</a:t>
            </a:r>
            <a:endParaRPr lang="en-GB" altLang="en-US" dirty="0">
              <a:latin typeface="Arial" panose="020B0604020202020204" pitchFamily="34" charset="0"/>
              <a:cs typeface="Arial" panose="020B0604020202020204" pitchFamily="34" charset="0"/>
            </a:endParaRPr>
          </a:p>
          <a:p>
            <a:pPr marL="171450" indent="-171450">
              <a:lnSpc>
                <a:spcPct val="80000"/>
              </a:lnSpc>
              <a:spcAft>
                <a:spcPts val="1200"/>
              </a:spcAft>
              <a:buFont typeface="Arial" panose="020B0604020202020204" pitchFamily="34" charset="0"/>
              <a:buChar char="•"/>
              <a:defRPr/>
            </a:pPr>
            <a:r>
              <a:rPr lang="en-GB" altLang="en-US" dirty="0" smtClean="0">
                <a:latin typeface="Arial" panose="020B0604020202020204" pitchFamily="34" charset="0"/>
                <a:cs typeface="Arial" panose="020B0604020202020204" pitchFamily="34" charset="0"/>
              </a:rPr>
              <a:t>Building on best practice, the reforms give schools the freedom to develop what works for them in partnership with their local authority, and crucially in partnership with parents</a:t>
            </a:r>
            <a:r>
              <a:rPr lang="en-GB" altLang="en-US" baseline="0" dirty="0" smtClean="0">
                <a:latin typeface="Arial" panose="020B0604020202020204" pitchFamily="34" charset="0"/>
                <a:cs typeface="Arial" panose="020B0604020202020204" pitchFamily="34" charset="0"/>
              </a:rPr>
              <a:t> and young people.</a:t>
            </a:r>
            <a:r>
              <a:rPr lang="en-GB" altLang="en-US" dirty="0" smtClean="0">
                <a:latin typeface="Arial" panose="020B0604020202020204" pitchFamily="34" charset="0"/>
                <a:cs typeface="Arial" panose="020B0604020202020204" pitchFamily="34" charset="0"/>
              </a:rPr>
              <a:t> </a:t>
            </a:r>
          </a:p>
          <a:p>
            <a:pPr marL="171450" indent="-171450">
              <a:lnSpc>
                <a:spcPct val="80000"/>
              </a:lnSpc>
              <a:spcAft>
                <a:spcPts val="1200"/>
              </a:spcAft>
              <a:buFont typeface="Arial" panose="020B0604020202020204" pitchFamily="34" charset="0"/>
              <a:buChar char="•"/>
              <a:defRPr/>
            </a:pPr>
            <a:r>
              <a:rPr lang="en-GB" altLang="en-US" dirty="0" smtClean="0">
                <a:latin typeface="Arial" panose="020B0604020202020204" pitchFamily="34" charset="0"/>
                <a:cs typeface="Arial" panose="020B0604020202020204" pitchFamily="34" charset="0"/>
              </a:rPr>
              <a:t>This isn’t a sudden revolution. The reforms build on the best practice over the past 13 years since the last Code of Practice was written.</a:t>
            </a:r>
          </a:p>
          <a:p>
            <a:pPr marL="171450" indent="-171450">
              <a:lnSpc>
                <a:spcPct val="80000"/>
              </a:lnSpc>
              <a:spcAft>
                <a:spcPts val="1200"/>
              </a:spcAft>
              <a:buFont typeface="Arial" panose="020B0604020202020204" pitchFamily="34" charset="0"/>
              <a:buChar char="•"/>
              <a:defRPr/>
            </a:pPr>
            <a:r>
              <a:rPr lang="en-GB" altLang="en-US" dirty="0" smtClean="0">
                <a:latin typeface="Arial" panose="020B0604020202020204" pitchFamily="34" charset="0"/>
                <a:cs typeface="Arial" panose="020B0604020202020204" pitchFamily="34" charset="0"/>
              </a:rPr>
              <a:t>The Code has been written in close partnership with schools, local authorities</a:t>
            </a:r>
            <a:r>
              <a:rPr lang="en-GB" altLang="en-US" baseline="0" dirty="0" smtClean="0">
                <a:latin typeface="Arial" panose="020B0604020202020204" pitchFamily="34" charset="0"/>
                <a:cs typeface="Arial" panose="020B0604020202020204" pitchFamily="34" charset="0"/>
              </a:rPr>
              <a:t> </a:t>
            </a:r>
            <a:r>
              <a:rPr lang="en-GB" altLang="en-US" dirty="0" smtClean="0">
                <a:latin typeface="Arial" panose="020B0604020202020204" pitchFamily="34" charset="0"/>
                <a:cs typeface="Arial" panose="020B0604020202020204" pitchFamily="34" charset="0"/>
              </a:rPr>
              <a:t>and the wider sector representing disabled children and their families.  </a:t>
            </a:r>
          </a:p>
          <a:p>
            <a:pPr marL="171450" indent="-171450">
              <a:lnSpc>
                <a:spcPct val="80000"/>
              </a:lnSpc>
              <a:spcAft>
                <a:spcPts val="1200"/>
              </a:spcAft>
              <a:buFont typeface="Arial" panose="020B0604020202020204" pitchFamily="34" charset="0"/>
              <a:buChar char="•"/>
              <a:defRPr/>
            </a:pPr>
            <a:endParaRPr lang="en-GB" altLang="en-US"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smtClean="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en-GB" altLang="en-US"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en-GB" altLang="en-US" dirty="0" smtClean="0">
              <a:latin typeface="Arial" panose="020B0604020202020204" pitchFamily="34" charset="0"/>
              <a:cs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dirty="0" smtClean="0">
                <a:latin typeface="Arial" panose="020B0604020202020204" pitchFamily="34" charset="0"/>
                <a:cs typeface="Arial" panose="020B0604020202020204" pitchFamily="34" charset="0"/>
              </a:rPr>
              <a:t>Note: By ‘parents’ we mean anyone with parental responsibility,</a:t>
            </a:r>
            <a:r>
              <a:rPr lang="en-GB" baseline="0" dirty="0" smtClean="0">
                <a:latin typeface="Arial" panose="020B0604020202020204" pitchFamily="34" charset="0"/>
                <a:cs typeface="Arial" panose="020B0604020202020204" pitchFamily="34" charset="0"/>
              </a:rPr>
              <a:t> which could include other carers.</a:t>
            </a:r>
          </a:p>
          <a:p>
            <a:pPr marL="0" marR="0" indent="0" algn="l" defTabSz="914400" rtl="0" eaLnBrk="1" fontAlgn="auto" latinLnBrk="0" hangingPunct="1">
              <a:lnSpc>
                <a:spcPct val="90000"/>
              </a:lnSpc>
              <a:spcBef>
                <a:spcPts val="0"/>
              </a:spcBef>
              <a:spcAft>
                <a:spcPts val="0"/>
              </a:spcAft>
              <a:buClrTx/>
              <a:buSzTx/>
              <a:buFontTx/>
              <a:buNone/>
              <a:tabLst/>
              <a:defRPr/>
            </a:pPr>
            <a:endParaRPr lang="en-US" altLang="en-US"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90000"/>
              </a:lnSpc>
              <a:spcBef>
                <a:spcPts val="0"/>
              </a:spcBef>
              <a:spcAft>
                <a:spcPts val="0"/>
              </a:spcAft>
              <a:buClrTx/>
              <a:buSzTx/>
              <a:buFontTx/>
              <a:buNone/>
              <a:tabLst/>
              <a:defRPr/>
            </a:pPr>
            <a:r>
              <a:rPr lang="en-US" altLang="en-US" dirty="0" smtClean="0">
                <a:latin typeface="Arial" panose="020B0604020202020204" pitchFamily="34" charset="0"/>
                <a:cs typeface="Arial" panose="020B0604020202020204" pitchFamily="34" charset="0"/>
              </a:rPr>
              <a:t>Engagement in what are tricky decisions</a:t>
            </a:r>
            <a:r>
              <a:rPr lang="en-US" altLang="en-US" baseline="0" dirty="0" smtClean="0">
                <a:latin typeface="Arial" panose="020B0604020202020204" pitchFamily="34" charset="0"/>
                <a:cs typeface="Arial" panose="020B0604020202020204" pitchFamily="34" charset="0"/>
              </a:rPr>
              <a:t> about funding and levels of support can help manage </a:t>
            </a:r>
            <a:r>
              <a:rPr lang="en-US" altLang="en-US" dirty="0" smtClean="0">
                <a:latin typeface="Arial" panose="020B0604020202020204" pitchFamily="34" charset="0"/>
                <a:cs typeface="Arial" panose="020B0604020202020204" pitchFamily="34" charset="0"/>
              </a:rPr>
              <a:t>expectation.</a:t>
            </a:r>
            <a:r>
              <a:rPr lang="en-US" altLang="en-US" baseline="0" dirty="0" smtClean="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Parents tend to understand it’s hard, but need to know they’ve been listened to, understand the rationale behind decisions and what is intended to be achieved as a result.</a:t>
            </a:r>
            <a:endParaRPr lang="en-GB"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smtClean="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GB" dirty="0" smtClean="0">
                <a:latin typeface="Arial" panose="020B0604020202020204" pitchFamily="34" charset="0"/>
                <a:cs typeface="Arial" panose="020B0604020202020204" pitchFamily="34" charset="0"/>
              </a:rPr>
              <a:t>Further Information: The Department sent an open letter to parents in April and produced a factsheet for them: </a:t>
            </a:r>
            <a:r>
              <a:rPr lang="en-GB" dirty="0" smtClean="0">
                <a:latin typeface="Arial" panose="020B0604020202020204" pitchFamily="34" charset="0"/>
                <a:cs typeface="Arial" panose="020B0604020202020204" pitchFamily="34" charset="0"/>
                <a:hlinkClick r:id="rId3"/>
              </a:rPr>
              <a:t>http://www.councilfordisabledchildren.org.uk/media/546380/Open-letter-to-parents.pdf</a:t>
            </a:r>
            <a:r>
              <a:rPr lang="en-GB" dirty="0" smtClean="0">
                <a:latin typeface="Arial" panose="020B0604020202020204" pitchFamily="34" charset="0"/>
                <a:cs typeface="Arial" panose="020B0604020202020204" pitchFamily="34" charset="0"/>
              </a:rPr>
              <a:t> .  </a:t>
            </a:r>
          </a:p>
          <a:p>
            <a:pPr marL="0" lvl="0" indent="0">
              <a:buFont typeface="Arial" panose="020B0604020202020204" pitchFamily="34" charset="0"/>
              <a:buNone/>
            </a:pPr>
            <a:endParaRPr lang="en-GB" dirty="0" smtClean="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GB" baseline="0" dirty="0" smtClean="0">
                <a:latin typeface="Arial" panose="020B0604020202020204" pitchFamily="34" charset="0"/>
                <a:cs typeface="Arial" panose="020B0604020202020204" pitchFamily="34" charset="0"/>
              </a:rPr>
              <a:t>Code of Practice, section 6.64 – 6.71</a:t>
            </a:r>
            <a:endParaRPr kumimoji="0" lang="en-GB" sz="12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0AD5527-ABBE-46AE-8660-972D8E0424FF}" type="slidenum">
              <a:rPr lang="en-GB" smtClean="0"/>
              <a:t>50</a:t>
            </a:fld>
            <a:endParaRPr lang="en-GB" dirty="0"/>
          </a:p>
        </p:txBody>
      </p:sp>
    </p:spTree>
    <p:extLst>
      <p:ext uri="{BB962C8B-B14F-4D97-AF65-F5344CB8AC3E}">
        <p14:creationId xmlns:p14="http://schemas.microsoft.com/office/powerpoint/2010/main" val="35341316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p>
          <a:p>
            <a:r>
              <a:rPr lang="en-GB" sz="1200" dirty="0" smtClean="0">
                <a:latin typeface="Arial" panose="020B0604020202020204" pitchFamily="34" charset="0"/>
                <a:cs typeface="Arial" panose="020B0604020202020204" pitchFamily="34" charset="0"/>
              </a:rPr>
              <a:t>Schools need to ensure parents understand what the reforms mean for their child and be reassured over the focus on outcomes over hours. In </a:t>
            </a:r>
            <a:r>
              <a:rPr lang="en-GB" sz="1200" baseline="0" dirty="0" smtClean="0">
                <a:latin typeface="Arial" panose="020B0604020202020204" pitchFamily="34" charset="0"/>
                <a:cs typeface="Arial" panose="020B0604020202020204" pitchFamily="34" charset="0"/>
              </a:rPr>
              <a:t>doing so, it may be useful to consider:</a:t>
            </a:r>
          </a:p>
          <a:p>
            <a:endParaRPr lang="en-GB" sz="1200" baseline="0"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latin typeface="Arial" panose="020B0604020202020204" pitchFamily="34" charset="0"/>
                <a:cs typeface="Arial" panose="020B0604020202020204" pitchFamily="34" charset="0"/>
              </a:rPr>
              <a:t>inviting parent carers of children with SEND to meet with the head,</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governors and the SENCO to consider the changes </a:t>
            </a:r>
            <a:r>
              <a:rPr lang="en-GB" sz="1200" dirty="0" smtClean="0">
                <a:latin typeface="Arial" panose="020B0604020202020204" pitchFamily="34" charset="0"/>
                <a:cs typeface="Arial" panose="020B0604020202020204" pitchFamily="34" charset="0"/>
              </a:rPr>
              <a:t>how they can be involved in supporting the school and reviewing and amending policies and procedures;</a:t>
            </a:r>
          </a:p>
          <a:p>
            <a:pPr marL="171450" indent="-171450" fontAlgn="auto">
              <a:spcAft>
                <a:spcPts val="0"/>
              </a:spcAft>
              <a:buFont typeface="Arial" panose="020B0604020202020204" pitchFamily="34" charset="0"/>
              <a:buChar char="•"/>
              <a:defRPr/>
            </a:pPr>
            <a:r>
              <a:rPr lang="en-GB" dirty="0" smtClean="0">
                <a:latin typeface="Arial" panose="020B0604020202020204" pitchFamily="34" charset="0"/>
                <a:cs typeface="Arial" panose="020B0604020202020204" pitchFamily="34" charset="0"/>
              </a:rPr>
              <a:t>a range of starter questions, or suggested work activities that parent carers could agree to be part of rather than a commitment to a huge piece of work;</a:t>
            </a:r>
          </a:p>
          <a:p>
            <a:pPr marL="171450" indent="-171450" fontAlgn="auto">
              <a:spcAft>
                <a:spcPts val="0"/>
              </a:spcAft>
              <a:buFont typeface="Arial" panose="020B0604020202020204" pitchFamily="34" charset="0"/>
              <a:buChar char="•"/>
              <a:defRPr/>
            </a:pPr>
            <a:r>
              <a:rPr lang="en-GB" dirty="0" smtClean="0">
                <a:latin typeface="Arial" panose="020B0604020202020204" pitchFamily="34" charset="0"/>
                <a:cs typeface="Arial" panose="020B0604020202020204" pitchFamily="34" charset="0"/>
              </a:rPr>
              <a:t>the timing of such meetings – provide a range of opportunities to engage; and</a:t>
            </a:r>
          </a:p>
          <a:p>
            <a:pPr marL="171450" indent="-171450" fontAlgn="auto">
              <a:spcAft>
                <a:spcPts val="0"/>
              </a:spcAft>
              <a:buFont typeface="Arial" panose="020B0604020202020204" pitchFamily="34" charset="0"/>
              <a:buChar char="•"/>
              <a:defRPr/>
            </a:pPr>
            <a:r>
              <a:rPr lang="en-GB" sz="1200" dirty="0" smtClean="0">
                <a:latin typeface="Arial" panose="020B0604020202020204" pitchFamily="34" charset="0"/>
                <a:cs typeface="Arial" panose="020B0604020202020204" pitchFamily="34" charset="0"/>
              </a:rPr>
              <a:t>how</a:t>
            </a:r>
            <a:r>
              <a:rPr lang="en-GB" sz="1200" baseline="0" dirty="0" smtClean="0">
                <a:latin typeface="Arial" panose="020B0604020202020204" pitchFamily="34" charset="0"/>
                <a:cs typeface="Arial" panose="020B0604020202020204" pitchFamily="34" charset="0"/>
              </a:rPr>
              <a:t> p</a:t>
            </a:r>
            <a:r>
              <a:rPr lang="en-GB" sz="1200" dirty="0" smtClean="0">
                <a:latin typeface="Arial" panose="020B0604020202020204" pitchFamily="34" charset="0"/>
                <a:cs typeface="Arial" panose="020B0604020202020204" pitchFamily="34" charset="0"/>
              </a:rPr>
              <a:t>arents will be involved in on going planning, reporting of progress and decision making for their child’s</a:t>
            </a:r>
            <a:r>
              <a:rPr lang="en-GB" sz="1200" baseline="0" dirty="0" smtClean="0">
                <a:latin typeface="Arial" panose="020B0604020202020204" pitchFamily="34" charset="0"/>
                <a:cs typeface="Arial" panose="020B0604020202020204" pitchFamily="34" charset="0"/>
              </a:rPr>
              <a:t> </a:t>
            </a:r>
            <a:r>
              <a:rPr lang="en-GB" sz="1200" kern="1200" baseline="0" dirty="0" smtClean="0">
                <a:solidFill>
                  <a:schemeClr val="tx1"/>
                </a:solidFill>
                <a:effectLst/>
                <a:latin typeface="Arial" panose="020B0604020202020204" pitchFamily="34" charset="0"/>
                <a:cs typeface="Arial" panose="020B0604020202020204" pitchFamily="34" charset="0"/>
              </a:rPr>
              <a:t>- t</a:t>
            </a:r>
            <a:r>
              <a:rPr lang="en-GB" sz="1200" kern="1200" dirty="0" smtClean="0">
                <a:solidFill>
                  <a:schemeClr val="tx1"/>
                </a:solidFill>
                <a:effectLst/>
                <a:latin typeface="Arial" panose="020B0604020202020204" pitchFamily="34" charset="0"/>
                <a:cs typeface="Arial" panose="020B0604020202020204" pitchFamily="34" charset="0"/>
              </a:rPr>
              <a:t>ools such as one page profiles and what's working/ not working are good ways to develop information sharing and interaction.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latin typeface="Arial" panose="020B0604020202020204" pitchFamily="34" charset="0"/>
                <a:cs typeface="Arial" panose="020B0604020202020204" pitchFamily="34" charset="0"/>
              </a:rPr>
              <a:t>Schools should ensure sessions are well facilitated, but not necessarily directed by the school.  For many parents their involvement or invitation into schools may have been due to difficult or challenging situations or discussions, so consider how such sessions can be more positive – providing refreshments and a more comfortable setting (if possible) can assist with this.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Arial" panose="020B0604020202020204" pitchFamily="34" charset="0"/>
              <a:cs typeface="Arial" panose="020B0604020202020204" pitchFamily="34" charset="0"/>
            </a:endParaRPr>
          </a:p>
          <a:p>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smtClean="0"/>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0AD5527-ABBE-46AE-8660-972D8E0424FF}" type="slidenum">
              <a:rPr lang="en-GB" smtClean="0"/>
              <a:t>51</a:t>
            </a:fld>
            <a:endParaRPr lang="en-GB" dirty="0"/>
          </a:p>
        </p:txBody>
      </p:sp>
    </p:spTree>
    <p:extLst>
      <p:ext uri="{BB962C8B-B14F-4D97-AF65-F5344CB8AC3E}">
        <p14:creationId xmlns:p14="http://schemas.microsoft.com/office/powerpoint/2010/main" val="6036783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t>
            </a:r>
          </a:p>
          <a:p>
            <a:r>
              <a:rPr lang="en-GB" b="0" i="0" u="none" strike="noStrike" kern="1200" baseline="0" dirty="0" smtClean="0">
                <a:solidFill>
                  <a:schemeClr val="tx1"/>
                </a:solidFill>
                <a:latin typeface="Arial" panose="020B0604020202020204" pitchFamily="34" charset="0"/>
                <a:cs typeface="Arial" panose="020B0604020202020204" pitchFamily="34" charset="0"/>
              </a:rPr>
              <a:t>The local authority must ensure children, young people and parents are provided with information and advice on matters relating to SEN and disability. This should include: </a:t>
            </a:r>
          </a:p>
          <a:p>
            <a:endParaRPr lang="en-GB" b="0" i="0" u="none" strike="noStrike" kern="1200" baseline="0" dirty="0" smtClean="0">
              <a:solidFill>
                <a:schemeClr val="tx1"/>
              </a:solidFill>
              <a:latin typeface="Arial" panose="020B0604020202020204" pitchFamily="34" charset="0"/>
              <a:cs typeface="Arial" panose="020B0604020202020204" pitchFamily="34" charset="0"/>
            </a:endParaRPr>
          </a:p>
          <a:p>
            <a:r>
              <a:rPr lang="en-GB" b="0" i="0" u="none" strike="noStrike" kern="1200" baseline="0" dirty="0" smtClean="0">
                <a:solidFill>
                  <a:schemeClr val="tx1"/>
                </a:solidFill>
                <a:latin typeface="Arial" panose="020B0604020202020204" pitchFamily="34" charset="0"/>
                <a:cs typeface="Arial" panose="020B0604020202020204" pitchFamily="34" charset="0"/>
              </a:rPr>
              <a:t>• local policy and practice;</a:t>
            </a:r>
          </a:p>
          <a:p>
            <a:r>
              <a:rPr lang="en-GB" b="0" i="0" u="none" strike="noStrike" kern="1200" baseline="0" dirty="0" smtClean="0">
                <a:solidFill>
                  <a:schemeClr val="tx1"/>
                </a:solidFill>
                <a:latin typeface="Arial" panose="020B0604020202020204" pitchFamily="34" charset="0"/>
                <a:cs typeface="Arial" panose="020B0604020202020204" pitchFamily="34" charset="0"/>
              </a:rPr>
              <a:t>• the Local Offer;</a:t>
            </a:r>
          </a:p>
          <a:p>
            <a:r>
              <a:rPr lang="en-GB" b="0" i="0" u="none" strike="noStrike" kern="1200" baseline="0" dirty="0" smtClean="0">
                <a:solidFill>
                  <a:schemeClr val="tx1"/>
                </a:solidFill>
                <a:latin typeface="Arial" panose="020B0604020202020204" pitchFamily="34" charset="0"/>
                <a:cs typeface="Arial" panose="020B0604020202020204" pitchFamily="34" charset="0"/>
              </a:rPr>
              <a:t>• personalisation and Personal Budgets; </a:t>
            </a:r>
          </a:p>
          <a:p>
            <a:r>
              <a:rPr lang="en-GB" b="0" i="0" u="none" strike="noStrike" kern="1200" baseline="0" dirty="0" smtClean="0">
                <a:solidFill>
                  <a:schemeClr val="tx1"/>
                </a:solidFill>
                <a:latin typeface="Arial" panose="020B0604020202020204" pitchFamily="34" charset="0"/>
                <a:cs typeface="Arial" panose="020B0604020202020204" pitchFamily="34" charset="0"/>
              </a:rPr>
              <a:t>• law on SEN and disability, health and social care, through suitably independently trained staff;</a:t>
            </a:r>
          </a:p>
          <a:p>
            <a:r>
              <a:rPr lang="en-GB" b="0" i="0" u="none" strike="noStrike" kern="1200" baseline="0" dirty="0" smtClean="0">
                <a:solidFill>
                  <a:schemeClr val="tx1"/>
                </a:solidFill>
                <a:latin typeface="Arial" panose="020B0604020202020204" pitchFamily="34" charset="0"/>
                <a:cs typeface="Arial" panose="020B0604020202020204" pitchFamily="34" charset="0"/>
              </a:rPr>
              <a:t>• advice for children, young people and parents on gathering, understanding and interpreting information and applying it to their own situation; and</a:t>
            </a:r>
          </a:p>
          <a:p>
            <a:r>
              <a:rPr lang="en-GB" b="0" i="0" u="none" strike="noStrike" kern="1200" baseline="0" dirty="0" smtClean="0">
                <a:solidFill>
                  <a:schemeClr val="tx1"/>
                </a:solidFill>
                <a:latin typeface="Arial" panose="020B0604020202020204" pitchFamily="34" charset="0"/>
                <a:cs typeface="Arial" panose="020B0604020202020204" pitchFamily="34" charset="0"/>
              </a:rPr>
              <a:t>• information on the local authority’s processes for resolving disagreements, its complaints procedures and means of redress.</a:t>
            </a:r>
          </a:p>
          <a:p>
            <a:endParaRPr lang="en-GB" b="0" i="0" u="none" strike="noStrike" kern="1200" baseline="0" dirty="0" smtClean="0">
              <a:solidFill>
                <a:schemeClr val="tx1"/>
              </a:solidFill>
              <a:latin typeface="Arial" panose="020B0604020202020204" pitchFamily="34" charset="0"/>
              <a:cs typeface="Arial" panose="020B0604020202020204" pitchFamily="34" charset="0"/>
            </a:endParaRPr>
          </a:p>
          <a:p>
            <a:endParaRPr lang="en-GB" b="0" i="0" u="none" strike="noStrike" kern="1200" baseline="0" dirty="0" smtClean="0">
              <a:solidFill>
                <a:schemeClr val="tx1"/>
              </a:solidFill>
              <a:latin typeface="Arial" panose="020B0604020202020204" pitchFamily="34" charset="0"/>
              <a:cs typeface="Arial" panose="020B0604020202020204" pitchFamily="34" charset="0"/>
            </a:endParaRPr>
          </a:p>
          <a:p>
            <a:r>
              <a:rPr lang="en-GB" b="0" i="0" u="none" strike="noStrike" kern="1200" baseline="0" dirty="0" smtClean="0">
                <a:solidFill>
                  <a:schemeClr val="tx1"/>
                </a:solidFill>
                <a:latin typeface="Arial" panose="020B0604020202020204" pitchFamily="34" charset="0"/>
                <a:cs typeface="Arial" panose="020B0604020202020204" pitchFamily="34" charset="0"/>
              </a:rPr>
              <a:t>Families may receive help from an independent supporter, provided by private voluntary and community sector organisations, who is independent of the local authority. Independent supporters will be recruited locally and receive accredited training, including legal training, to help any family going through an EHC needs assessment and the process of developing an EHC plan. Local authorities should work with organisations that are providing independent supporters to ensure there  are arrangements agreed locally to offer help from an independent supporter to as many families as possible who require it. </a:t>
            </a:r>
          </a:p>
          <a:p>
            <a:endParaRPr lang="en-GB" b="0" i="0" u="none" strike="noStrike" kern="1200" baseline="0" dirty="0" smtClean="0">
              <a:solidFill>
                <a:schemeClr val="tx1"/>
              </a:solidFill>
              <a:latin typeface="Arial" panose="020B0604020202020204" pitchFamily="34" charset="0"/>
              <a:cs typeface="Arial" panose="020B0604020202020204" pitchFamily="34" charset="0"/>
            </a:endParaRPr>
          </a:p>
          <a:p>
            <a:r>
              <a:rPr lang="en-GB" b="0" i="0" u="none" strike="noStrike" kern="1200" baseline="0" dirty="0" smtClean="0">
                <a:solidFill>
                  <a:schemeClr val="tx1"/>
                </a:solidFill>
                <a:latin typeface="Arial" panose="020B0604020202020204" pitchFamily="34" charset="0"/>
                <a:cs typeface="Arial" panose="020B0604020202020204" pitchFamily="34" charset="0"/>
              </a:rPr>
              <a:t>Code of Practice 2.17 &amp; 2.20.</a:t>
            </a:r>
          </a:p>
          <a:p>
            <a:pPr fontAlgn="auto">
              <a:spcBef>
                <a:spcPts val="0"/>
              </a:spcBef>
              <a:spcAft>
                <a:spcPts val="0"/>
              </a:spcAft>
              <a:defRPr/>
            </a:pPr>
            <a:endParaRPr lang="en-GB" dirty="0" smtClean="0">
              <a:latin typeface="Arial" panose="020B0604020202020204" pitchFamily="34" charset="0"/>
              <a:cs typeface="Arial" panose="020B0604020202020204" pitchFamily="34" charset="0"/>
            </a:endParaRPr>
          </a:p>
          <a:p>
            <a:pPr fontAlgn="auto">
              <a:spcAft>
                <a:spcPts val="0"/>
              </a:spcAft>
              <a:defRPr/>
            </a:pPr>
            <a:r>
              <a:rPr lang="en-GB" dirty="0" smtClean="0">
                <a:latin typeface="Arial" panose="020B0604020202020204" pitchFamily="34" charset="0"/>
                <a:cs typeface="Arial" panose="020B0604020202020204" pitchFamily="34" charset="0"/>
              </a:rPr>
              <a:t>For the last 6 years parent carer forums have developed in nearly every local area in England.   They have evidenced that parents working strategically with the local authority / health / education partners can lead to improved services, better targeting of resource, and improved satisfaction.  To find contact details of local parents carer forums, please go</a:t>
            </a:r>
            <a:r>
              <a:rPr lang="en-GB" baseline="0" dirty="0" smtClean="0">
                <a:latin typeface="Arial" panose="020B0604020202020204" pitchFamily="34" charset="0"/>
                <a:cs typeface="Arial" panose="020B0604020202020204" pitchFamily="34" charset="0"/>
              </a:rPr>
              <a:t> to </a:t>
            </a:r>
            <a:r>
              <a:rPr lang="en-GB" baseline="0" dirty="0" smtClean="0">
                <a:latin typeface="Arial" panose="020B0604020202020204" pitchFamily="34" charset="0"/>
                <a:cs typeface="Arial" panose="020B0604020202020204" pitchFamily="34" charset="0"/>
                <a:hlinkClick r:id="rId3"/>
              </a:rPr>
              <a:t>www.cafamily.org.uk/parentcarerparticipatIon</a:t>
            </a:r>
            <a:r>
              <a:rPr lang="en-GB" baseline="0" dirty="0" smtClean="0">
                <a:latin typeface="Arial" panose="020B0604020202020204" pitchFamily="34" charset="0"/>
                <a:cs typeface="Arial" panose="020B0604020202020204" pitchFamily="34" charset="0"/>
              </a:rPr>
              <a:t>  or </a:t>
            </a:r>
            <a:r>
              <a:rPr lang="en-GB" baseline="0" dirty="0" smtClean="0">
                <a:latin typeface="Arial" panose="020B0604020202020204" pitchFamily="34" charset="0"/>
                <a:cs typeface="Arial" panose="020B0604020202020204" pitchFamily="34" charset="0"/>
                <a:hlinkClick r:id="rId4"/>
              </a:rPr>
              <a:t>www.nnpcf.org.uk</a:t>
            </a:r>
            <a:r>
              <a:rPr lang="en-GB" baseline="0" dirty="0" smtClean="0">
                <a:latin typeface="Arial" panose="020B0604020202020204" pitchFamily="34" charset="0"/>
                <a:cs typeface="Arial" panose="020B0604020202020204" pitchFamily="34" charset="0"/>
              </a:rPr>
              <a:t> </a:t>
            </a:r>
            <a:endParaRPr lang="en-GB" dirty="0" smtClean="0">
              <a:latin typeface="Arial" panose="020B0604020202020204" pitchFamily="34" charset="0"/>
              <a:cs typeface="Arial" panose="020B0604020202020204" pitchFamily="34" charset="0"/>
            </a:endParaRPr>
          </a:p>
          <a:p>
            <a:pPr fontAlgn="auto">
              <a:spcAft>
                <a:spcPts val="0"/>
              </a:spcAft>
              <a:defRPr/>
            </a:pPr>
            <a:endParaRPr lang="en-GB" dirty="0" smtClean="0">
              <a:latin typeface="Arial" panose="020B0604020202020204" pitchFamily="34" charset="0"/>
              <a:cs typeface="Arial" panose="020B0604020202020204" pitchFamily="34" charset="0"/>
            </a:endParaRPr>
          </a:p>
          <a:p>
            <a:pPr fontAlgn="auto">
              <a:spcAft>
                <a:spcPts val="0"/>
              </a:spcAft>
              <a:defRPr/>
            </a:pPr>
            <a:r>
              <a:rPr lang="en-GB" dirty="0" smtClean="0">
                <a:latin typeface="Arial" panose="020B0604020202020204" pitchFamily="34" charset="0"/>
                <a:cs typeface="Arial" panose="020B0604020202020204" pitchFamily="34" charset="0"/>
              </a:rPr>
              <a:t>Parents can find details of their local Parent Partnership Network at: </a:t>
            </a:r>
            <a:r>
              <a:rPr lang="en-GB" dirty="0" smtClean="0">
                <a:latin typeface="Arial" panose="020B0604020202020204" pitchFamily="34" charset="0"/>
                <a:cs typeface="Arial" panose="020B0604020202020204" pitchFamily="34" charset="0"/>
                <a:hlinkClick r:id="rId5"/>
              </a:rPr>
              <a:t>http://www.parentpartnership.org.uk/find-your-pps/</a:t>
            </a:r>
            <a:r>
              <a:rPr lang="en-GB" dirty="0" smtClean="0">
                <a:latin typeface="Arial" panose="020B0604020202020204" pitchFamily="34" charset="0"/>
                <a:cs typeface="Arial" panose="020B0604020202020204" pitchFamily="34" charset="0"/>
              </a:rPr>
              <a:t> </a:t>
            </a:r>
          </a:p>
          <a:p>
            <a:pPr fontAlgn="auto">
              <a:spcBef>
                <a:spcPts val="0"/>
              </a:spcBef>
              <a:spcAft>
                <a:spcPts val="0"/>
              </a:spcAf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dirty="0"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BD706AA-C8E9-43F1-A82B-908A97954423}" type="slidenum">
              <a:rPr lang="en-GB" altLang="en-US"/>
              <a:pPr fontAlgn="base">
                <a:spcBef>
                  <a:spcPct val="0"/>
                </a:spcBef>
                <a:spcAft>
                  <a:spcPct val="0"/>
                </a:spcAft>
              </a:pPr>
              <a:t>52</a:t>
            </a:fld>
            <a:endParaRPr lang="en-GB"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dirty="0" smtClean="0">
                <a:latin typeface="Arial" panose="020B0604020202020204" pitchFamily="34" charset="0"/>
                <a:cs typeface="Arial" panose="020B0604020202020204" pitchFamily="34" charset="0"/>
              </a:rPr>
              <a:t>The process of engaging parents at every level, from strategic service commissioning through to individual plans  is vital.  The way to manage expectation is through proper engagement in what are tricky decisions. </a:t>
            </a:r>
            <a:r>
              <a:rPr lang="en-US" altLang="en-US" baseline="0" dirty="0" smtClean="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Parents need to know that they’ve been listened to, understand the rationale behind decisions and what is intended to be achieved as a result.</a:t>
            </a:r>
          </a:p>
          <a:p>
            <a:endParaRPr lang="en-GB" dirty="0" smtClean="0">
              <a:latin typeface="Arial" panose="020B0604020202020204" pitchFamily="34" charset="0"/>
              <a:cs typeface="Arial" panose="020B0604020202020204" pitchFamily="34" charset="0"/>
            </a:endParaRPr>
          </a:p>
          <a:p>
            <a:r>
              <a:rPr lang="en-GB" b="1" kern="1200" dirty="0" smtClean="0">
                <a:solidFill>
                  <a:schemeClr val="tx1"/>
                </a:solidFill>
                <a:effectLst/>
                <a:latin typeface="Arial" panose="020B0604020202020204" pitchFamily="34" charset="0"/>
                <a:cs typeface="Arial" panose="020B0604020202020204" pitchFamily="34" charset="0"/>
              </a:rPr>
              <a:t>Top</a:t>
            </a:r>
            <a:r>
              <a:rPr lang="en-GB" b="1" kern="1200" baseline="0" dirty="0" smtClean="0">
                <a:solidFill>
                  <a:schemeClr val="tx1"/>
                </a:solidFill>
                <a:effectLst/>
                <a:latin typeface="Arial" panose="020B0604020202020204" pitchFamily="34" charset="0"/>
                <a:cs typeface="Arial" panose="020B0604020202020204" pitchFamily="34" charset="0"/>
              </a:rPr>
              <a:t> tips </a:t>
            </a:r>
            <a:r>
              <a:rPr lang="en-GB" b="1" kern="1200" dirty="0" smtClean="0">
                <a:solidFill>
                  <a:schemeClr val="tx1"/>
                </a:solidFill>
                <a:effectLst/>
                <a:latin typeface="Arial" panose="020B0604020202020204" pitchFamily="34" charset="0"/>
                <a:cs typeface="Arial" panose="020B0604020202020204" pitchFamily="34" charset="0"/>
              </a:rPr>
              <a:t>for parent engagement from the National Network</a:t>
            </a:r>
            <a:r>
              <a:rPr lang="en-GB" b="1" kern="1200" baseline="0" dirty="0" smtClean="0">
                <a:solidFill>
                  <a:schemeClr val="tx1"/>
                </a:solidFill>
                <a:effectLst/>
                <a:latin typeface="Arial" panose="020B0604020202020204" pitchFamily="34" charset="0"/>
                <a:cs typeface="Arial" panose="020B0604020202020204" pitchFamily="34" charset="0"/>
              </a:rPr>
              <a:t> of Parent Carer Forums</a:t>
            </a:r>
            <a:endParaRPr lang="en-GB" kern="1200" dirty="0" smtClean="0">
              <a:solidFill>
                <a:schemeClr val="tx1"/>
              </a:solidFill>
              <a:effectLst/>
              <a:latin typeface="Arial" panose="020B0604020202020204" pitchFamily="34" charset="0"/>
              <a:cs typeface="Arial" panose="020B0604020202020204" pitchFamily="34" charset="0"/>
            </a:endParaRPr>
          </a:p>
          <a:p>
            <a:r>
              <a:rPr lang="en-GB" kern="1200" dirty="0" smtClean="0">
                <a:solidFill>
                  <a:schemeClr val="tx1"/>
                </a:solidFill>
                <a:effectLst/>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kern="1200" dirty="0" smtClean="0">
                <a:solidFill>
                  <a:schemeClr val="tx1"/>
                </a:solidFill>
                <a:effectLst/>
                <a:latin typeface="Arial" panose="020B0604020202020204" pitchFamily="34" charset="0"/>
                <a:cs typeface="Arial" panose="020B0604020202020204" pitchFamily="34" charset="0"/>
              </a:rPr>
              <a:t>Embed parent engagement in your whole school strategy </a:t>
            </a:r>
          </a:p>
          <a:p>
            <a:pPr marL="171450" indent="-171450">
              <a:buFont typeface="Arial" panose="020B0604020202020204" pitchFamily="34" charset="0"/>
              <a:buChar char="•"/>
            </a:pPr>
            <a:r>
              <a:rPr lang="en-GB" kern="1200" dirty="0" smtClean="0">
                <a:solidFill>
                  <a:schemeClr val="tx1"/>
                </a:solidFill>
                <a:effectLst/>
                <a:latin typeface="Arial" panose="020B0604020202020204" pitchFamily="34" charset="0"/>
                <a:cs typeface="Arial" panose="020B0604020202020204" pitchFamily="34" charset="0"/>
              </a:rPr>
              <a:t>Make sure your school environment is welcoming for parent carers</a:t>
            </a:r>
          </a:p>
          <a:p>
            <a:pPr marL="171450" indent="-171450">
              <a:buFont typeface="Arial" panose="020B0604020202020204" pitchFamily="34" charset="0"/>
              <a:buChar char="•"/>
            </a:pPr>
            <a:r>
              <a:rPr lang="en-GB" kern="1200" dirty="0" smtClean="0">
                <a:solidFill>
                  <a:schemeClr val="tx1"/>
                </a:solidFill>
                <a:effectLst/>
                <a:latin typeface="Arial" panose="020B0604020202020204" pitchFamily="34" charset="0"/>
                <a:cs typeface="Arial" panose="020B0604020202020204" pitchFamily="34" charset="0"/>
              </a:rPr>
              <a:t>Consider how you might support those parents whose previous engagement might have been more negative, or involved dealing with challenges.</a:t>
            </a:r>
          </a:p>
          <a:p>
            <a:pPr marL="171450" indent="-171450">
              <a:buFont typeface="Arial" panose="020B0604020202020204" pitchFamily="34" charset="0"/>
              <a:buChar char="•"/>
            </a:pPr>
            <a:r>
              <a:rPr lang="en-GB" kern="1200" dirty="0" smtClean="0">
                <a:solidFill>
                  <a:schemeClr val="tx1"/>
                </a:solidFill>
                <a:effectLst/>
                <a:latin typeface="Arial" panose="020B0604020202020204" pitchFamily="34" charset="0"/>
                <a:cs typeface="Arial" panose="020B0604020202020204" pitchFamily="34" charset="0"/>
              </a:rPr>
              <a:t>Make sure that you give plenty of notice of meeting dates and times</a:t>
            </a:r>
          </a:p>
          <a:p>
            <a:pPr marL="171450" indent="-171450">
              <a:buFont typeface="Arial" panose="020B0604020202020204" pitchFamily="34" charset="0"/>
              <a:buChar char="•"/>
            </a:pPr>
            <a:r>
              <a:rPr lang="en-GB" kern="1200" dirty="0" smtClean="0">
                <a:solidFill>
                  <a:schemeClr val="tx1"/>
                </a:solidFill>
                <a:effectLst/>
                <a:latin typeface="Arial" panose="020B0604020202020204" pitchFamily="34" charset="0"/>
                <a:cs typeface="Arial" panose="020B0604020202020204" pitchFamily="34" charset="0"/>
              </a:rPr>
              <a:t>Ask your parent carers about when and how they want information.   </a:t>
            </a:r>
          </a:p>
          <a:p>
            <a:pPr marL="171450" indent="-171450">
              <a:buFont typeface="Arial" panose="020B0604020202020204" pitchFamily="34" charset="0"/>
              <a:buChar char="•"/>
            </a:pPr>
            <a:r>
              <a:rPr lang="en-GB" kern="1200" dirty="0" smtClean="0">
                <a:solidFill>
                  <a:schemeClr val="tx1"/>
                </a:solidFill>
                <a:effectLst/>
                <a:latin typeface="Arial" panose="020B0604020202020204" pitchFamily="34" charset="0"/>
                <a:cs typeface="Arial" panose="020B0604020202020204" pitchFamily="34" charset="0"/>
              </a:rPr>
              <a:t>Use a range of strategies to communicate  - verbal / hard copy / online / social media etc</a:t>
            </a:r>
          </a:p>
          <a:p>
            <a:pPr marL="171450" indent="-171450">
              <a:buFont typeface="Arial" panose="020B0604020202020204" pitchFamily="34" charset="0"/>
              <a:buChar char="•"/>
            </a:pPr>
            <a:r>
              <a:rPr lang="en-GB" kern="1200" dirty="0" smtClean="0">
                <a:solidFill>
                  <a:schemeClr val="tx1"/>
                </a:solidFill>
                <a:effectLst/>
                <a:latin typeface="Arial" panose="020B0604020202020204" pitchFamily="34" charset="0"/>
                <a:cs typeface="Arial" panose="020B0604020202020204" pitchFamily="34" charset="0"/>
              </a:rPr>
              <a:t> Make sure that as well as formal opportunities there are also opportunities for frequent, informal contact with parent carers</a:t>
            </a:r>
          </a:p>
          <a:p>
            <a:pPr marL="171450" indent="-171450">
              <a:buFont typeface="Arial" panose="020B0604020202020204" pitchFamily="34" charset="0"/>
              <a:buChar char="•"/>
            </a:pPr>
            <a:r>
              <a:rPr lang="en-GB" kern="1200" dirty="0" smtClean="0">
                <a:solidFill>
                  <a:schemeClr val="tx1"/>
                </a:solidFill>
                <a:effectLst/>
                <a:latin typeface="Arial" panose="020B0604020202020204" pitchFamily="34" charset="0"/>
                <a:cs typeface="Arial" panose="020B0604020202020204" pitchFamily="34" charset="0"/>
              </a:rPr>
              <a:t>Ask your parents</a:t>
            </a:r>
            <a:r>
              <a:rPr lang="en-GB" kern="1200" baseline="0" dirty="0" smtClean="0">
                <a:solidFill>
                  <a:schemeClr val="tx1"/>
                </a:solidFill>
                <a:effectLst/>
                <a:latin typeface="Arial" panose="020B0604020202020204" pitchFamily="34" charset="0"/>
                <a:cs typeface="Arial" panose="020B0604020202020204" pitchFamily="34" charset="0"/>
              </a:rPr>
              <a:t> </a:t>
            </a:r>
            <a:r>
              <a:rPr lang="en-GB" kern="1200" dirty="0" smtClean="0">
                <a:solidFill>
                  <a:schemeClr val="tx1"/>
                </a:solidFill>
                <a:effectLst/>
                <a:latin typeface="Arial" panose="020B0604020202020204" pitchFamily="34" charset="0"/>
                <a:cs typeface="Arial" panose="020B0604020202020204" pitchFamily="34" charset="0"/>
              </a:rPr>
              <a:t>about the best times to meet – whilst appreciating there are limitations in flexibility don’t make assumptions about before school, during school of post school meetings – seek a view from your parent carers, and consider ways of accommodating those for whom that does not suit.</a:t>
            </a:r>
          </a:p>
          <a:p>
            <a:pPr marL="171450" indent="-171450">
              <a:buFont typeface="Arial" panose="020B0604020202020204" pitchFamily="34" charset="0"/>
              <a:buChar char="•"/>
            </a:pPr>
            <a:r>
              <a:rPr lang="en-GB" kern="1200" dirty="0" smtClean="0">
                <a:solidFill>
                  <a:schemeClr val="tx1"/>
                </a:solidFill>
                <a:effectLst/>
                <a:latin typeface="Arial" panose="020B0604020202020204" pitchFamily="34" charset="0"/>
                <a:cs typeface="Arial" panose="020B0604020202020204" pitchFamily="34" charset="0"/>
              </a:rPr>
              <a:t>Make sure you plan your engagement well – parents</a:t>
            </a:r>
            <a:r>
              <a:rPr lang="en-GB" kern="1200" baseline="0" dirty="0" smtClean="0">
                <a:solidFill>
                  <a:schemeClr val="tx1"/>
                </a:solidFill>
                <a:effectLst/>
                <a:latin typeface="Arial" panose="020B0604020202020204" pitchFamily="34" charset="0"/>
                <a:cs typeface="Arial" panose="020B0604020202020204" pitchFamily="34" charset="0"/>
              </a:rPr>
              <a:t> </a:t>
            </a:r>
            <a:r>
              <a:rPr lang="en-GB" kern="1200" dirty="0" smtClean="0">
                <a:solidFill>
                  <a:schemeClr val="tx1"/>
                </a:solidFill>
                <a:effectLst/>
                <a:latin typeface="Arial" panose="020B0604020202020204" pitchFamily="34" charset="0"/>
                <a:cs typeface="Arial" panose="020B0604020202020204" pitchFamily="34" charset="0"/>
              </a:rPr>
              <a:t>time is particularly precious, so there needs to be real benefits and outcomes for their child and them from their engagement and participation.</a:t>
            </a:r>
          </a:p>
          <a:p>
            <a:pPr marL="171450" indent="-171450">
              <a:buFont typeface="Arial" panose="020B0604020202020204" pitchFamily="34" charset="0"/>
              <a:buChar char="•"/>
            </a:pPr>
            <a:r>
              <a:rPr lang="en-GB" kern="1200" dirty="0" smtClean="0">
                <a:solidFill>
                  <a:schemeClr val="tx1"/>
                </a:solidFill>
                <a:effectLst/>
                <a:latin typeface="Arial" panose="020B0604020202020204" pitchFamily="34" charset="0"/>
                <a:cs typeface="Arial" panose="020B0604020202020204" pitchFamily="34" charset="0"/>
              </a:rPr>
              <a:t>Make sure you have specific strategies to communicate with parents</a:t>
            </a:r>
            <a:r>
              <a:rPr lang="en-GB" kern="1200" baseline="0" dirty="0" smtClean="0">
                <a:solidFill>
                  <a:schemeClr val="tx1"/>
                </a:solidFill>
                <a:effectLst/>
                <a:latin typeface="Arial" panose="020B0604020202020204" pitchFamily="34" charset="0"/>
                <a:cs typeface="Arial" panose="020B0604020202020204" pitchFamily="34" charset="0"/>
              </a:rPr>
              <a:t> </a:t>
            </a:r>
            <a:r>
              <a:rPr lang="en-GB" kern="1200" dirty="0" smtClean="0">
                <a:solidFill>
                  <a:schemeClr val="tx1"/>
                </a:solidFill>
                <a:effectLst/>
                <a:latin typeface="Arial" panose="020B0604020202020204" pitchFamily="34" charset="0"/>
                <a:cs typeface="Arial" panose="020B0604020202020204" pitchFamily="34" charset="0"/>
              </a:rPr>
              <a:t>who have literacy difficulties or English as an additional language.</a:t>
            </a:r>
          </a:p>
          <a:p>
            <a:pPr marL="171450" indent="-171450">
              <a:buFont typeface="Arial" panose="020B0604020202020204" pitchFamily="34" charset="0"/>
              <a:buChar char="•"/>
            </a:pPr>
            <a:r>
              <a:rPr lang="en-GB" kern="1200" dirty="0" smtClean="0">
                <a:solidFill>
                  <a:schemeClr val="tx1"/>
                </a:solidFill>
                <a:effectLst/>
                <a:latin typeface="Arial" panose="020B0604020202020204" pitchFamily="34" charset="0"/>
                <a:cs typeface="Arial" panose="020B0604020202020204" pitchFamily="34" charset="0"/>
              </a:rPr>
              <a:t>Structure conversations and meetings with parent carers in ways which signal partnership- Seating arrangements, greetings and ‘openers’ can give out powerful signals about the parent-teacher relationship.</a:t>
            </a:r>
          </a:p>
          <a:p>
            <a:pPr marL="171450" indent="-171450">
              <a:buFont typeface="Arial" panose="020B0604020202020204" pitchFamily="34" charset="0"/>
              <a:buChar char="•"/>
            </a:pPr>
            <a:r>
              <a:rPr lang="en-GB" kern="1200" dirty="0" smtClean="0">
                <a:solidFill>
                  <a:schemeClr val="tx1"/>
                </a:solidFill>
                <a:effectLst/>
                <a:latin typeface="Arial" panose="020B0604020202020204" pitchFamily="34" charset="0"/>
                <a:cs typeface="Arial" panose="020B0604020202020204" pitchFamily="34" charset="0"/>
              </a:rPr>
              <a:t>Have a robust review of your school culture – is it about ‘doing with’ or ‘doing to’ parent carers?</a:t>
            </a:r>
          </a:p>
          <a:p>
            <a:pPr marL="171450" indent="-171450">
              <a:buFont typeface="Arial" panose="020B0604020202020204" pitchFamily="34" charset="0"/>
              <a:buChar char="•"/>
            </a:pPr>
            <a:r>
              <a:rPr lang="en-GB" kern="1200" dirty="0" smtClean="0">
                <a:solidFill>
                  <a:schemeClr val="tx1"/>
                </a:solidFill>
                <a:effectLst/>
                <a:latin typeface="Arial" panose="020B0604020202020204" pitchFamily="34" charset="0"/>
                <a:cs typeface="Arial" panose="020B0604020202020204" pitchFamily="34" charset="0"/>
              </a:rPr>
              <a:t>Make sure the management team of the school personally models the values and attitudes you want to see throughout the staff team to promote parent engagement.</a:t>
            </a:r>
          </a:p>
          <a:p>
            <a:pPr marL="171450" indent="-171450">
              <a:buFont typeface="Arial" panose="020B0604020202020204" pitchFamily="34" charset="0"/>
              <a:buChar char="•"/>
            </a:pPr>
            <a:r>
              <a:rPr lang="en-GB" kern="1200" dirty="0" smtClean="0">
                <a:solidFill>
                  <a:schemeClr val="tx1"/>
                </a:solidFill>
                <a:effectLst/>
                <a:latin typeface="Arial" panose="020B0604020202020204" pitchFamily="34" charset="0"/>
                <a:cs typeface="Arial" panose="020B0604020202020204" pitchFamily="34" charset="0"/>
              </a:rPr>
              <a:t>Consider if your normal school management processes encourage and develop  parent engagement? E.g. prioritising parent engagement in the School Improvement Plan, building parent participation into recruitment, job descriptions, performance management and professional development, allocating a senior member of staff to take responsibility for parent engagement / participation. </a:t>
            </a:r>
          </a:p>
          <a:p>
            <a:pPr marL="171450" indent="-171450">
              <a:buFont typeface="Arial" panose="020B0604020202020204" pitchFamily="34" charset="0"/>
              <a:buChar char="•"/>
            </a:pPr>
            <a:r>
              <a:rPr lang="en-GB" kern="1200" dirty="0" smtClean="0">
                <a:solidFill>
                  <a:schemeClr val="tx1"/>
                </a:solidFill>
                <a:effectLst/>
                <a:latin typeface="Arial" panose="020B0604020202020204" pitchFamily="34" charset="0"/>
                <a:cs typeface="Arial" panose="020B0604020202020204" pitchFamily="34" charset="0"/>
              </a:rPr>
              <a:t> Consider if you have a vision that conveys the transformative power of parent engagement for the achievement and wellbeing of children in your school</a:t>
            </a:r>
          </a:p>
          <a:p>
            <a:pPr marL="171450" indent="-171450">
              <a:buFont typeface="Arial" panose="020B0604020202020204" pitchFamily="34" charset="0"/>
              <a:buChar char="•"/>
            </a:pPr>
            <a:r>
              <a:rPr lang="en-GB" kern="1200" dirty="0" smtClean="0">
                <a:solidFill>
                  <a:schemeClr val="tx1"/>
                </a:solidFill>
                <a:effectLst/>
                <a:latin typeface="Arial" panose="020B0604020202020204" pitchFamily="34" charset="0"/>
                <a:cs typeface="Arial" panose="020B0604020202020204" pitchFamily="34" charset="0"/>
              </a:rPr>
              <a:t>Parent engagement and participation is an ongoing process and relationship – not a one off consultation</a:t>
            </a:r>
          </a:p>
          <a:p>
            <a:pPr marL="0" indent="0">
              <a:buFont typeface="Arial" panose="020B0604020202020204" pitchFamily="34" charset="0"/>
              <a:buNone/>
            </a:pP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Helpful resources and case study learning include:</a:t>
            </a:r>
          </a:p>
          <a:p>
            <a:endParaRPr lang="en-GB"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From the pathfinder programme (</a:t>
            </a:r>
            <a:r>
              <a:rPr lang="en-GB" dirty="0" smtClean="0">
                <a:latin typeface="Arial" panose="020B0604020202020204" pitchFamily="34" charset="0"/>
                <a:cs typeface="Arial" panose="020B0604020202020204" pitchFamily="34" charset="0"/>
                <a:hlinkClick r:id="rId3"/>
              </a:rPr>
              <a:t>www.sendpathfinder.co.uk/infopacks/ep/</a:t>
            </a:r>
            <a:r>
              <a:rPr lang="en-GB" dirty="0" smtClean="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latin typeface="Arial" panose="020B0604020202020204" pitchFamily="34" charset="0"/>
                <a:cs typeface="Arial" panose="020B0604020202020204" pitchFamily="34" charset="0"/>
              </a:rPr>
              <a:t>Achievement for All </a:t>
            </a:r>
            <a:r>
              <a:rPr lang="en-GB" kern="1200" dirty="0" smtClean="0">
                <a:solidFill>
                  <a:schemeClr val="tx1"/>
                </a:solidFill>
                <a:effectLst/>
                <a:latin typeface="Arial" panose="020B0604020202020204" pitchFamily="34" charset="0"/>
                <a:cs typeface="Arial" panose="020B0604020202020204" pitchFamily="34" charset="0"/>
              </a:rPr>
              <a:t>training for teachers to engage with parents</a:t>
            </a:r>
            <a:r>
              <a:rPr lang="en-GB" kern="1200" baseline="0" dirty="0" smtClean="0">
                <a:solidFill>
                  <a:schemeClr val="tx1"/>
                </a:solidFill>
                <a:effectLst/>
                <a:latin typeface="Arial" panose="020B0604020202020204" pitchFamily="34" charset="0"/>
                <a:cs typeface="Arial" panose="020B0604020202020204" pitchFamily="34" charset="0"/>
              </a:rPr>
              <a:t> </a:t>
            </a:r>
            <a:r>
              <a:rPr lang="en-GB" u="sng" kern="1200" dirty="0" smtClean="0">
                <a:solidFill>
                  <a:schemeClr val="tx1"/>
                </a:solidFill>
                <a:effectLst/>
                <a:latin typeface="Arial" panose="020B0604020202020204" pitchFamily="34" charset="0"/>
                <a:cs typeface="Arial" panose="020B0604020202020204" pitchFamily="34" charset="0"/>
                <a:hlinkClick r:id="rId4"/>
              </a:rPr>
              <a:t>www.afa3as.org.uk</a:t>
            </a:r>
            <a:r>
              <a:rPr lang="en-GB" kern="1200" dirty="0" smtClean="0">
                <a:solidFill>
                  <a:schemeClr val="tx1"/>
                </a:solidFill>
                <a:effectLst/>
                <a:latin typeface="Arial" panose="020B0604020202020204" pitchFamily="34" charset="0"/>
                <a:cs typeface="Arial" panose="020B0604020202020204" pitchFamily="34" charset="0"/>
              </a:rPr>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i="1" dirty="0" smtClean="0">
                <a:latin typeface="Arial" panose="020B0604020202020204" pitchFamily="34" charset="0"/>
                <a:cs typeface="Arial" panose="020B0604020202020204" pitchFamily="34" charset="0"/>
              </a:rPr>
              <a:t>The Council for Disabled Children </a:t>
            </a:r>
            <a:r>
              <a:rPr lang="en-GB" dirty="0" smtClean="0">
                <a:latin typeface="Arial" panose="020B0604020202020204" pitchFamily="34" charset="0"/>
                <a:cs typeface="Arial" panose="020B0604020202020204" pitchFamily="34" charset="0"/>
              </a:rPr>
              <a:t>(CDC) and their partners have produced a wide range of resources  in the form of posters, dvds and leaflets: </a:t>
            </a:r>
            <a:r>
              <a:rPr lang="en-GB" dirty="0" smtClean="0">
                <a:latin typeface="Arial" panose="020B0604020202020204" pitchFamily="34" charset="0"/>
                <a:cs typeface="Arial" panose="020B0604020202020204" pitchFamily="34" charset="0"/>
                <a:hlinkClick r:id="rId5"/>
              </a:rPr>
              <a:t>http://www.councilfordisabledchildren.org.uk/resources</a:t>
            </a:r>
            <a:endParaRPr lang="en-GB"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i="1" dirty="0" smtClean="0">
                <a:latin typeface="Arial" panose="020B0604020202020204" pitchFamily="34" charset="0"/>
                <a:cs typeface="Arial" panose="020B0604020202020204" pitchFamily="34" charset="0"/>
              </a:rPr>
              <a:t>Participation Works </a:t>
            </a:r>
            <a:r>
              <a:rPr lang="en-GB" dirty="0" smtClean="0">
                <a:latin typeface="Arial" panose="020B0604020202020204" pitchFamily="34" charset="0"/>
                <a:cs typeface="Arial" panose="020B0604020202020204" pitchFamily="34" charset="0"/>
              </a:rPr>
              <a:t>has some useful guides on how to work with children and young people, as well as their families:</a:t>
            </a:r>
          </a:p>
          <a:p>
            <a:pPr marL="171450" indent="-171450">
              <a:buFont typeface="Arial" panose="020B0604020202020204" pitchFamily="34" charset="0"/>
              <a:buChar char="•"/>
            </a:pPr>
            <a:r>
              <a:rPr lang="en-GB" u="sng" dirty="0" smtClean="0">
                <a:latin typeface="Arial" panose="020B0604020202020204" pitchFamily="34" charset="0"/>
                <a:cs typeface="Arial" panose="020B0604020202020204" pitchFamily="34" charset="0"/>
                <a:hlinkClick r:id="rId6"/>
              </a:rPr>
              <a:t>http://www.participationworks.org.uk/resources?filter1=HowToGuide</a:t>
            </a:r>
            <a:endParaRPr lang="en-GB" u="sng"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i="1" dirty="0" smtClean="0">
                <a:latin typeface="Arial" panose="020B0604020202020204" pitchFamily="34" charset="0"/>
                <a:cs typeface="Arial" panose="020B0604020202020204" pitchFamily="34" charset="0"/>
              </a:rPr>
              <a:t>VIPER</a:t>
            </a:r>
            <a:r>
              <a:rPr lang="en-GB" dirty="0" smtClean="0">
                <a:latin typeface="Arial" panose="020B0604020202020204" pitchFamily="34" charset="0"/>
                <a:cs typeface="Arial" panose="020B0604020202020204" pitchFamily="34" charset="0"/>
              </a:rPr>
              <a:t>  (Voice, Inclusion, Participation, Empowerment, Research) have produced a guide to participation in decision making ‘Hear Us Out’at: </a:t>
            </a: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hlinkClick r:id="rId7"/>
              </a:rPr>
              <a:t>ttp://www.councilfordisabledchildren.org.uk/media/549076/Viper-Guide-Hear-Us-Out.pdf</a:t>
            </a:r>
            <a:endParaRPr lang="en-GB" u="sng"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u="sng"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dirty="0" smtClean="0">
                <a:latin typeface="Arial" panose="020B0604020202020204" pitchFamily="34" charset="0"/>
                <a:cs typeface="Arial" panose="020B0604020202020204" pitchFamily="34" charset="0"/>
              </a:rPr>
              <a:t>Good</a:t>
            </a:r>
            <a:r>
              <a:rPr lang="en-GB" altLang="en-US" baseline="0" dirty="0" smtClean="0">
                <a:latin typeface="Arial" panose="020B0604020202020204" pitchFamily="34" charset="0"/>
                <a:cs typeface="Arial" panose="020B0604020202020204" pitchFamily="34" charset="0"/>
              </a:rPr>
              <a:t> </a:t>
            </a:r>
            <a:r>
              <a:rPr lang="en-GB" altLang="en-US" dirty="0" smtClean="0">
                <a:latin typeface="Arial" panose="020B0604020202020204" pitchFamily="34" charset="0"/>
                <a:cs typeface="Arial" panose="020B0604020202020204" pitchFamily="34" charset="0"/>
              </a:rPr>
              <a:t>practice is available at </a:t>
            </a:r>
            <a:r>
              <a:rPr lang="en-GB" altLang="en-US" dirty="0" smtClean="0">
                <a:latin typeface="Arial" panose="020B0604020202020204" pitchFamily="34" charset="0"/>
                <a:cs typeface="Arial" panose="020B0604020202020204" pitchFamily="34" charset="0"/>
                <a:hlinkClick r:id="rId8"/>
              </a:rPr>
              <a:t>www.cafamily.org.uk</a:t>
            </a:r>
            <a:r>
              <a:rPr lang="en-GB" altLang="en-US" dirty="0" smtClean="0">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en-GB" dirty="0" smtClean="0">
              <a:latin typeface="Arial" panose="020B0604020202020204" pitchFamily="34" charset="0"/>
              <a:cs typeface="Arial" panose="020B0604020202020204" pitchFamily="34" charset="0"/>
            </a:endParaRPr>
          </a:p>
          <a:p>
            <a:endParaRPr lang="en-GB" dirty="0" smtClean="0"/>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t>53</a:t>
            </a:fld>
            <a:endParaRPr lang="en-GB" dirty="0"/>
          </a:p>
        </p:txBody>
      </p:sp>
    </p:spTree>
    <p:extLst>
      <p:ext uri="{BB962C8B-B14F-4D97-AF65-F5344CB8AC3E}">
        <p14:creationId xmlns:p14="http://schemas.microsoft.com/office/powerpoint/2010/main" val="17573454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t>54</a:t>
            </a:fld>
            <a:endParaRPr lang="en-GB" dirty="0"/>
          </a:p>
        </p:txBody>
      </p:sp>
    </p:spTree>
    <p:extLst>
      <p:ext uri="{BB962C8B-B14F-4D97-AF65-F5344CB8AC3E}">
        <p14:creationId xmlns:p14="http://schemas.microsoft.com/office/powerpoint/2010/main" val="38569233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Arial" panose="020B0604020202020204" pitchFamily="34" charset="0"/>
                <a:cs typeface="Arial" panose="020B0604020202020204" pitchFamily="34" charset="0"/>
              </a:rPr>
              <a:t>When carrying out their statutory duties under the Children and Families Act 2014, local authorities must</a:t>
            </a:r>
            <a:r>
              <a:rPr lang="en-GB" sz="1200" b="1" i="0" u="none" strike="noStrike" kern="1200" baseline="0" dirty="0" smtClean="0">
                <a:solidFill>
                  <a:schemeClr val="tx1"/>
                </a:solidFill>
                <a:latin typeface="Arial" panose="020B0604020202020204" pitchFamily="34" charset="0"/>
                <a:cs typeface="Arial" panose="020B0604020202020204" pitchFamily="34" charset="0"/>
              </a:rPr>
              <a:t> </a:t>
            </a:r>
            <a:r>
              <a:rPr lang="en-GB" sz="1200" b="0" i="0" u="none" strike="noStrike" kern="1200" baseline="0" dirty="0" smtClean="0">
                <a:solidFill>
                  <a:schemeClr val="tx1"/>
                </a:solidFill>
                <a:latin typeface="Arial" panose="020B0604020202020204" pitchFamily="34" charset="0"/>
                <a:cs typeface="Arial" panose="020B0604020202020204" pitchFamily="34" charset="0"/>
              </a:rPr>
              <a:t>do so with a view to making sure that services work together where this promotes children and young people’s wellbeing or improves the quality of special educational provision.</a:t>
            </a:r>
          </a:p>
          <a:p>
            <a:endParaRPr lang="en-GB" sz="1200" b="0" i="0" u="none" strike="noStrike" kern="1200" baseline="0" dirty="0" smtClean="0">
              <a:solidFill>
                <a:schemeClr val="tx1"/>
              </a:solidFill>
              <a:latin typeface="Arial" panose="020B0604020202020204" pitchFamily="34" charset="0"/>
              <a:cs typeface="Arial" panose="020B0604020202020204" pitchFamily="34" charset="0"/>
            </a:endParaRPr>
          </a:p>
          <a:p>
            <a:r>
              <a:rPr lang="en-GB" sz="1200" b="0" i="0" u="none" strike="noStrike" kern="1200" baseline="0" dirty="0" smtClean="0">
                <a:solidFill>
                  <a:schemeClr val="tx1"/>
                </a:solidFill>
                <a:latin typeface="Arial" panose="020B0604020202020204" pitchFamily="34" charset="0"/>
                <a:cs typeface="Arial" panose="020B0604020202020204" pitchFamily="34" charset="0"/>
              </a:rPr>
              <a:t>Code of Practice, section 3.1</a:t>
            </a:r>
          </a:p>
        </p:txBody>
      </p:sp>
      <p:sp>
        <p:nvSpPr>
          <p:cNvPr id="4" name="Slide Number Placeholder 3"/>
          <p:cNvSpPr>
            <a:spLocks noGrp="1"/>
          </p:cNvSpPr>
          <p:nvPr>
            <p:ph type="sldNum" sz="quarter" idx="10"/>
          </p:nvPr>
        </p:nvSpPr>
        <p:spPr/>
        <p:txBody>
          <a:bodyPr/>
          <a:lstStyle/>
          <a:p>
            <a:fld id="{701E13A2-8807-4FB8-8E6C-210F9AA81864}" type="slidenum">
              <a:rPr lang="en-GB" smtClean="0">
                <a:solidFill>
                  <a:prstClr val="black"/>
                </a:solidFill>
              </a:rPr>
              <a:pPr/>
              <a:t>55</a:t>
            </a:fld>
            <a:endParaRPr lang="en-GB" dirty="0">
              <a:solidFill>
                <a:prstClr val="black"/>
              </a:solidFill>
            </a:endParaRPr>
          </a:p>
        </p:txBody>
      </p:sp>
    </p:spTree>
    <p:extLst>
      <p:ext uri="{BB962C8B-B14F-4D97-AF65-F5344CB8AC3E}">
        <p14:creationId xmlns:p14="http://schemas.microsoft.com/office/powerpoint/2010/main" val="18125151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Funding for schools is provided by central government to LAs  through the Dedicated Schools Grant. LAs distribute this to schools by using a local funding formula.</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Schools can buy in specialist support to meet children’s SEN,</a:t>
            </a:r>
            <a:r>
              <a:rPr lang="en-GB" baseline="0" dirty="0" smtClean="0">
                <a:latin typeface="Arial" panose="020B0604020202020204" pitchFamily="34" charset="0"/>
                <a:cs typeface="Arial" panose="020B0604020202020204" pitchFamily="34" charset="0"/>
              </a:rPr>
              <a:t> for example:</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endParaRPr lang="en-GB" dirty="0" smtClean="0">
              <a:latin typeface="Arial" panose="020B0604020202020204" pitchFamily="34" charset="0"/>
              <a:cs typeface="Arial" panose="020B0604020202020204" pitchFamily="34" charset="0"/>
            </a:endParaRPr>
          </a:p>
          <a:p>
            <a:pPr marL="742950" lvl="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Achievement for All</a:t>
            </a:r>
            <a:r>
              <a:rPr lang="en-GB" dirty="0" smtClean="0">
                <a:solidFill>
                  <a:prstClr val="black"/>
                </a:solidFill>
                <a:latin typeface="Arial" panose="020B0604020202020204" pitchFamily="34" charset="0"/>
                <a:cs typeface="Arial" panose="020B0604020202020204" pitchFamily="34" charset="0"/>
              </a:rPr>
              <a:t> (</a:t>
            </a:r>
            <a:r>
              <a:rPr lang="en-GB" dirty="0" smtClean="0">
                <a:solidFill>
                  <a:prstClr val="black"/>
                </a:solidFill>
                <a:latin typeface="Arial" panose="020B0604020202020204" pitchFamily="34" charset="0"/>
                <a:cs typeface="Arial" panose="020B0604020202020204" pitchFamily="34" charset="0"/>
                <a:hlinkClick r:id="rId3"/>
              </a:rPr>
              <a:t>http://afa3as.org.uk</a:t>
            </a:r>
            <a:r>
              <a:rPr lang="en-GB" dirty="0" smtClean="0">
                <a:solidFill>
                  <a:prstClr val="black"/>
                </a:solidFill>
                <a:latin typeface="Arial" panose="020B0604020202020204" pitchFamily="34" charset="0"/>
                <a:cs typeface="Arial" panose="020B0604020202020204" pitchFamily="34" charset="0"/>
              </a:rPr>
              <a:t>)</a:t>
            </a:r>
            <a:r>
              <a:rPr lang="en-GB" baseline="0" dirty="0" smtClean="0">
                <a:solidFill>
                  <a:prstClr val="black"/>
                </a:solidFill>
                <a:latin typeface="Arial" panose="020B0604020202020204" pitchFamily="34" charset="0"/>
                <a:cs typeface="Arial" panose="020B0604020202020204" pitchFamily="34" charset="0"/>
              </a:rPr>
              <a:t> </a:t>
            </a:r>
          </a:p>
          <a:p>
            <a:pPr marL="457200" lvl="0" indent="0">
              <a:buFont typeface="Arial" panose="020B0604020202020204" pitchFamily="34" charset="0"/>
              <a:buNone/>
            </a:pPr>
            <a:endParaRPr lang="en-GB" baseline="0" dirty="0" smtClean="0">
              <a:solidFill>
                <a:prstClr val="black"/>
              </a:solidFill>
              <a:latin typeface="Arial" panose="020B0604020202020204" pitchFamily="34" charset="0"/>
              <a:cs typeface="Arial" panose="020B0604020202020204" pitchFamily="34" charset="0"/>
            </a:endParaRPr>
          </a:p>
          <a:p>
            <a:pPr marL="6286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London Leadership Strategy (</a:t>
            </a:r>
            <a:r>
              <a:rPr lang="en-GB" sz="1200" b="0" u="none" kern="1200" dirty="0" smtClean="0">
                <a:solidFill>
                  <a:schemeClr val="tx1"/>
                </a:solidFill>
                <a:effectLst/>
                <a:latin typeface="+mn-lt"/>
                <a:ea typeface="+mn-ea"/>
                <a:cs typeface="+mn-cs"/>
                <a:hlinkClick r:id="rId4"/>
              </a:rPr>
              <a:t>http://londonleadershipstrategy.com</a:t>
            </a:r>
            <a:r>
              <a:rPr lang="en-GB" sz="1200" b="0" u="none" kern="1200" dirty="0" smtClean="0">
                <a:solidFill>
                  <a:schemeClr val="tx1"/>
                </a:solidFill>
                <a:effectLst/>
                <a:latin typeface="+mn-lt"/>
                <a:ea typeface="+mn-ea"/>
                <a:cs typeface="+mn-cs"/>
              </a:rPr>
              <a:t>)</a:t>
            </a:r>
          </a:p>
          <a:p>
            <a:pPr marL="628650" lvl="0" indent="-1714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742950" indent="-285750">
              <a:spcAft>
                <a:spcPts val="0"/>
              </a:spcAft>
              <a:buFont typeface="Arial" panose="020B0604020202020204" pitchFamily="34" charset="0"/>
              <a:buChar char="•"/>
            </a:pPr>
            <a:r>
              <a:rPr lang="en-GB" dirty="0" smtClean="0">
                <a:latin typeface="Arial" panose="020B0604020202020204" pitchFamily="34" charset="0"/>
                <a:cs typeface="Arial" panose="020B0604020202020204" pitchFamily="34" charset="0"/>
              </a:rPr>
              <a:t>Autism Education Trust ( </a:t>
            </a:r>
            <a:r>
              <a:rPr lang="en-GB" dirty="0" smtClean="0">
                <a:latin typeface="Arial" panose="020B0604020202020204" pitchFamily="34" charset="0"/>
                <a:cs typeface="Arial" panose="020B0604020202020204" pitchFamily="34" charset="0"/>
                <a:hlinkClick r:id="rId5"/>
              </a:rPr>
              <a:t>http://www.autismeducationtrust.org.uk</a:t>
            </a:r>
            <a:r>
              <a:rPr lang="en-GB" dirty="0" smtClean="0">
                <a:latin typeface="Arial" panose="020B0604020202020204" pitchFamily="34" charset="0"/>
                <a:cs typeface="Arial" panose="020B0604020202020204" pitchFamily="34" charset="0"/>
              </a:rPr>
              <a:t>)</a:t>
            </a:r>
            <a:br>
              <a:rPr lang="en-GB" dirty="0" smtClean="0">
                <a:latin typeface="Arial" panose="020B0604020202020204" pitchFamily="34" charset="0"/>
                <a:cs typeface="Arial" panose="020B0604020202020204" pitchFamily="34" charset="0"/>
              </a:rPr>
            </a:br>
            <a:endParaRPr lang="en-GB" dirty="0" smtClean="0">
              <a:latin typeface="Arial" panose="020B0604020202020204" pitchFamily="34" charset="0"/>
              <a:cs typeface="Arial" panose="020B0604020202020204" pitchFamily="34" charset="0"/>
            </a:endParaRPr>
          </a:p>
          <a:p>
            <a:pPr marL="742950" indent="-285750">
              <a:spcAft>
                <a:spcPts val="0"/>
              </a:spcAft>
              <a:buFont typeface="Arial" panose="020B0604020202020204" pitchFamily="34" charset="0"/>
              <a:buChar char="•"/>
            </a:pPr>
            <a:r>
              <a:rPr lang="en-GB" dirty="0" smtClean="0">
                <a:latin typeface="Arial" panose="020B0604020202020204" pitchFamily="34" charset="0"/>
                <a:cs typeface="Arial" panose="020B0604020202020204" pitchFamily="34" charset="0"/>
              </a:rPr>
              <a:t>Dyslexia  SPLD Trust  (</a:t>
            </a:r>
            <a:r>
              <a:rPr lang="en-GB" dirty="0" smtClean="0">
                <a:latin typeface="Arial" panose="020B0604020202020204" pitchFamily="34" charset="0"/>
                <a:cs typeface="Arial" panose="020B0604020202020204" pitchFamily="34" charset="0"/>
                <a:hlinkClick r:id="rId6"/>
              </a:rPr>
              <a:t>http://www.thedyslexia-spldtrust.org.uk</a:t>
            </a:r>
            <a:r>
              <a:rPr lang="en-GB" dirty="0" smtClean="0">
                <a:latin typeface="Arial" panose="020B0604020202020204" pitchFamily="34" charset="0"/>
                <a:cs typeface="Arial" panose="020B0604020202020204" pitchFamily="34" charset="0"/>
              </a:rPr>
              <a:t>)</a:t>
            </a:r>
            <a:br>
              <a:rPr lang="en-GB" dirty="0" smtClean="0">
                <a:latin typeface="Arial" panose="020B0604020202020204" pitchFamily="34" charset="0"/>
                <a:cs typeface="Arial" panose="020B0604020202020204" pitchFamily="34" charset="0"/>
              </a:rPr>
            </a:br>
            <a:endParaRPr lang="en-GB" dirty="0" smtClean="0">
              <a:latin typeface="Arial" panose="020B0604020202020204" pitchFamily="34" charset="0"/>
              <a:cs typeface="Arial" panose="020B0604020202020204" pitchFamily="34" charset="0"/>
            </a:endParaRPr>
          </a:p>
          <a:p>
            <a:pPr marL="742950" indent="-285750">
              <a:spcAft>
                <a:spcPts val="0"/>
              </a:spcAft>
              <a:buFont typeface="Arial" panose="020B0604020202020204" pitchFamily="34" charset="0"/>
              <a:buChar char="•"/>
            </a:pPr>
            <a:r>
              <a:rPr lang="en-GB" dirty="0" smtClean="0">
                <a:latin typeface="Arial" panose="020B0604020202020204" pitchFamily="34" charset="0"/>
                <a:cs typeface="Arial" panose="020B0604020202020204" pitchFamily="34" charset="0"/>
              </a:rPr>
              <a:t>National Sensory Impairment Partnership (</a:t>
            </a:r>
            <a:r>
              <a:rPr lang="en-GB" dirty="0" smtClean="0">
                <a:latin typeface="Arial" panose="020B0604020202020204" pitchFamily="34" charset="0"/>
                <a:cs typeface="Arial" panose="020B0604020202020204" pitchFamily="34" charset="0"/>
                <a:hlinkClick r:id="rId7"/>
              </a:rPr>
              <a:t>http://www.natsip.org.uk</a:t>
            </a:r>
            <a:r>
              <a:rPr lang="en-GB" dirty="0" smtClean="0">
                <a:latin typeface="Arial" panose="020B0604020202020204" pitchFamily="34" charset="0"/>
                <a:cs typeface="Arial" panose="020B0604020202020204" pitchFamily="34" charset="0"/>
              </a:rPr>
              <a:t>)– support for children with sensory impairment</a:t>
            </a:r>
          </a:p>
          <a:p>
            <a:pPr marL="285750" indent="-171450">
              <a:spcAft>
                <a:spcPts val="0"/>
              </a:spcAft>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742950" indent="-285750">
              <a:spcAft>
                <a:spcPts val="0"/>
              </a:spcAft>
              <a:buFont typeface="Arial" panose="020B0604020202020204" pitchFamily="34" charset="0"/>
              <a:buChar char="•"/>
            </a:pPr>
            <a:r>
              <a:rPr lang="en-GB" dirty="0" smtClean="0">
                <a:latin typeface="Arial" panose="020B0604020202020204" pitchFamily="34" charset="0"/>
                <a:cs typeface="Arial" panose="020B0604020202020204" pitchFamily="34" charset="0"/>
              </a:rPr>
              <a:t>I CAN –(</a:t>
            </a:r>
            <a:r>
              <a:rPr lang="en-GB" dirty="0" smtClean="0">
                <a:latin typeface="Arial" panose="020B0604020202020204" pitchFamily="34" charset="0"/>
                <a:cs typeface="Arial" panose="020B0604020202020204" pitchFamily="34" charset="0"/>
                <a:hlinkClick r:id="rId8"/>
              </a:rPr>
              <a:t>http://www.ican.org.uk</a:t>
            </a:r>
            <a:r>
              <a:rPr lang="en-GB" dirty="0" smtClean="0">
                <a:latin typeface="Arial" panose="020B0604020202020204" pitchFamily="34" charset="0"/>
                <a:cs typeface="Arial" panose="020B0604020202020204" pitchFamily="34" charset="0"/>
              </a:rPr>
              <a:t>)</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experts in helping children develop the speech, language and   communication skills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endParaRPr>
          </a:p>
        </p:txBody>
      </p:sp>
      <p:sp>
        <p:nvSpPr>
          <p:cNvPr id="4" name="Slide Number Placeholder 3"/>
          <p:cNvSpPr>
            <a:spLocks noGrp="1"/>
          </p:cNvSpPr>
          <p:nvPr>
            <p:ph type="sldNum" sz="quarter" idx="10"/>
          </p:nvPr>
        </p:nvSpPr>
        <p:spPr/>
        <p:txBody>
          <a:bodyPr/>
          <a:lstStyle/>
          <a:p>
            <a:fld id="{701E13A2-8807-4FB8-8E6C-210F9AA81864}" type="slidenum">
              <a:rPr lang="en-GB" smtClean="0">
                <a:solidFill>
                  <a:prstClr val="black"/>
                </a:solidFill>
              </a:rPr>
              <a:pPr/>
              <a:t>56</a:t>
            </a:fld>
            <a:endParaRPr lang="en-GB" dirty="0">
              <a:solidFill>
                <a:prstClr val="black"/>
              </a:solidFill>
            </a:endParaRPr>
          </a:p>
        </p:txBody>
      </p:sp>
    </p:spTree>
    <p:extLst>
      <p:ext uri="{BB962C8B-B14F-4D97-AF65-F5344CB8AC3E}">
        <p14:creationId xmlns:p14="http://schemas.microsoft.com/office/powerpoint/2010/main" val="33310738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t>57</a:t>
            </a:fld>
            <a:endParaRPr lang="en-GB" dirty="0"/>
          </a:p>
        </p:txBody>
      </p:sp>
    </p:spTree>
    <p:extLst>
      <p:ext uri="{BB962C8B-B14F-4D97-AF65-F5344CB8AC3E}">
        <p14:creationId xmlns:p14="http://schemas.microsoft.com/office/powerpoint/2010/main" val="13467814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Arial" panose="020B0604020202020204" pitchFamily="34" charset="0"/>
                <a:cs typeface="Arial" panose="020B0604020202020204" pitchFamily="34" charset="0"/>
              </a:rPr>
              <a:t>Ofsted will not be measuring schools progress in introducing the reforms – they will be measuring the quality of provision for children with SEND as they have always done.   The reforms, based on good practice, are designed to enable schools to improve their provision.</a:t>
            </a:r>
          </a:p>
          <a:p>
            <a:r>
              <a:rPr lang="en-GB" sz="1200" kern="1200" dirty="0" smtClean="0">
                <a:solidFill>
                  <a:schemeClr val="tx1"/>
                </a:solidFill>
                <a:effectLst/>
                <a:latin typeface="Arial" panose="020B0604020202020204" pitchFamily="34" charset="0"/>
                <a:cs typeface="Arial" panose="020B0604020202020204" pitchFamily="34" charset="0"/>
              </a:rPr>
              <a:t> </a:t>
            </a:r>
          </a:p>
          <a:p>
            <a:pPr lvl="0"/>
            <a:r>
              <a:rPr lang="en-GB" sz="1200" kern="1200" dirty="0" smtClean="0">
                <a:solidFill>
                  <a:schemeClr val="tx1"/>
                </a:solidFill>
                <a:effectLst/>
                <a:latin typeface="Arial" panose="020B0604020202020204" pitchFamily="34" charset="0"/>
                <a:cs typeface="Arial" panose="020B0604020202020204" pitchFamily="34" charset="0"/>
              </a:rPr>
              <a:t>Ofsted will continue to inspect SEN provision in schools against its existing framework. </a:t>
            </a:r>
          </a:p>
          <a:p>
            <a:pPr lvl="0"/>
            <a:r>
              <a:rPr lang="en-GB" sz="1200" kern="1200" dirty="0" smtClean="0">
                <a:solidFill>
                  <a:schemeClr val="tx1"/>
                </a:solidFill>
                <a:effectLst/>
                <a:latin typeface="Arial" panose="020B0604020202020204" pitchFamily="34" charset="0"/>
                <a:cs typeface="Arial" panose="020B0604020202020204" pitchFamily="34" charset="0"/>
              </a:rPr>
              <a:t> </a:t>
            </a:r>
          </a:p>
          <a:p>
            <a:pPr lvl="0"/>
            <a:r>
              <a:rPr lang="en-GB" sz="1200" kern="1200" dirty="0" smtClean="0">
                <a:solidFill>
                  <a:schemeClr val="tx1"/>
                </a:solidFill>
                <a:effectLst/>
                <a:latin typeface="Arial" panose="020B0604020202020204" pitchFamily="34" charset="0"/>
                <a:cs typeface="Arial" panose="020B0604020202020204" pitchFamily="34" charset="0"/>
              </a:rPr>
              <a:t>The removal of levels, alongside the SEN reforms, require schools to have in place their own credible and robust measures by which they can demonstrate progress for pupils with SEND. Neither central Government or Ofsted will set these measures -  schools have the freedom to develop their own measures and demonstrate to Ofsted how they effectively show how their pupils with SEND have progressed.</a:t>
            </a:r>
          </a:p>
          <a:p>
            <a:endParaRPr lang="en-GB" b="0" i="0"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01E13A2-8807-4FB8-8E6C-210F9AA81864}" type="slidenum">
              <a:rPr lang="en-GB" smtClean="0"/>
              <a:t>58</a:t>
            </a:fld>
            <a:endParaRPr lang="en-GB" dirty="0"/>
          </a:p>
        </p:txBody>
      </p:sp>
    </p:spTree>
    <p:extLst>
      <p:ext uri="{BB962C8B-B14F-4D97-AF65-F5344CB8AC3E}">
        <p14:creationId xmlns:p14="http://schemas.microsoft.com/office/powerpoint/2010/main" val="1703276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latin typeface="Arial" panose="020B0604020202020204" pitchFamily="34" charset="0"/>
                <a:cs typeface="Arial" panose="020B0604020202020204" pitchFamily="34" charset="0"/>
              </a:rPr>
              <a:t>To provide outstanding provision for SEN,</a:t>
            </a:r>
            <a:r>
              <a:rPr lang="en-GB" baseline="0" dirty="0" smtClean="0">
                <a:latin typeface="Arial" panose="020B0604020202020204" pitchFamily="34" charset="0"/>
                <a:cs typeface="Arial" panose="020B0604020202020204" pitchFamily="34" charset="0"/>
              </a:rPr>
              <a:t> school leaders need to be able to address three fundamental questions:</a:t>
            </a:r>
            <a:br>
              <a:rPr lang="en-GB" baseline="0" dirty="0" smtClean="0">
                <a:latin typeface="Arial" panose="020B0604020202020204" pitchFamily="34" charset="0"/>
                <a:cs typeface="Arial" panose="020B0604020202020204" pitchFamily="34" charset="0"/>
              </a:rPr>
            </a:br>
            <a:endParaRPr lang="en-GB" baseline="0"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latin typeface="Arial" panose="020B0604020202020204" pitchFamily="34" charset="0"/>
                <a:cs typeface="Arial" panose="020B0604020202020204" pitchFamily="34" charset="0"/>
              </a:rPr>
              <a:t>How do you know your children and young people are making good progress?</a:t>
            </a:r>
            <a:endParaRPr lang="en-GB"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baseline="0" dirty="0" smtClean="0">
                <a:latin typeface="Arial" panose="020B0604020202020204" pitchFamily="34" charset="0"/>
                <a:cs typeface="Arial" panose="020B0604020202020204" pitchFamily="34" charset="0"/>
              </a:rPr>
              <a:t>What is the difference between good and outstanding provision?</a:t>
            </a:r>
          </a:p>
          <a:p>
            <a:pPr marL="171450" indent="-171450">
              <a:buFont typeface="Arial" panose="020B0604020202020204" pitchFamily="34" charset="0"/>
              <a:buChar char="•"/>
            </a:pPr>
            <a:r>
              <a:rPr lang="en-GB" baseline="0" dirty="0" smtClean="0">
                <a:latin typeface="Arial" panose="020B0604020202020204" pitchFamily="34" charset="0"/>
                <a:cs typeface="Arial" panose="020B0604020202020204" pitchFamily="34" charset="0"/>
              </a:rPr>
              <a:t>What would poor performance look like? How would you spot falling levels of provision?</a:t>
            </a:r>
          </a:p>
        </p:txBody>
      </p:sp>
      <p:sp>
        <p:nvSpPr>
          <p:cNvPr id="4" name="Slide Number Placeholder 3"/>
          <p:cNvSpPr>
            <a:spLocks noGrp="1"/>
          </p:cNvSpPr>
          <p:nvPr>
            <p:ph type="sldNum" sz="quarter" idx="10"/>
          </p:nvPr>
        </p:nvSpPr>
        <p:spPr/>
        <p:txBody>
          <a:bodyPr/>
          <a:lstStyle/>
          <a:p>
            <a:fld id="{701E13A2-8807-4FB8-8E6C-210F9AA81864}" type="slidenum">
              <a:rPr lang="en-GB" smtClean="0"/>
              <a:t>59</a:t>
            </a:fld>
            <a:endParaRPr lang="en-GB" dirty="0"/>
          </a:p>
        </p:txBody>
      </p:sp>
    </p:spTree>
    <p:extLst>
      <p:ext uri="{BB962C8B-B14F-4D97-AF65-F5344CB8AC3E}">
        <p14:creationId xmlns:p14="http://schemas.microsoft.com/office/powerpoint/2010/main" val="2656185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The way in which schools work with pupils, including those with special educational needs, has moved on considerably since the last Code of Practice was issued in 2001. The new Code of Practice draws on the experience of parents, schools, colleges, councils and health care providers.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r>
              <a:rPr lang="en-GB"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01E13A2-8807-4FB8-8E6C-210F9AA81864}" type="slidenum">
              <a:rPr lang="en-GB" smtClean="0"/>
              <a:t>6</a:t>
            </a:fld>
            <a:endParaRPr lang="en-GB" dirty="0"/>
          </a:p>
        </p:txBody>
      </p:sp>
    </p:spTree>
    <p:extLst>
      <p:ext uri="{BB962C8B-B14F-4D97-AF65-F5344CB8AC3E}">
        <p14:creationId xmlns:p14="http://schemas.microsoft.com/office/powerpoint/2010/main" val="8620160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0F925AA6-48C4-47DE-85AC-AE971FCA79AE}" type="slidenum">
              <a:rPr lang="en-GB" smtClean="0">
                <a:solidFill>
                  <a:prstClr val="black"/>
                </a:solidFill>
              </a:rPr>
              <a:pPr/>
              <a:t>60</a:t>
            </a:fld>
            <a:endParaRPr lang="en-GB" dirty="0">
              <a:solidFill>
                <a:prstClr val="black"/>
              </a:solidFill>
            </a:endParaRPr>
          </a:p>
        </p:txBody>
      </p:sp>
    </p:spTree>
    <p:extLst>
      <p:ext uri="{BB962C8B-B14F-4D97-AF65-F5344CB8AC3E}">
        <p14:creationId xmlns:p14="http://schemas.microsoft.com/office/powerpoint/2010/main" val="1032793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1953215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7199" y="4723448"/>
            <a:ext cx="6288299" cy="4474845"/>
          </a:xfrm>
        </p:spPr>
        <p:txBody>
          <a:bodyPr/>
          <a:lstStyle/>
          <a:p>
            <a:pPr marL="171450" indent="-171450" fontAlgn="auto" hangingPunct="1">
              <a:spcAft>
                <a:spcPts val="0"/>
              </a:spcAft>
              <a:buFont typeface="Arial" panose="020B0604020202020204" pitchFamily="34" charset="0"/>
              <a:buChar char="•"/>
            </a:pPr>
            <a:r>
              <a:rPr lang="en-GB" sz="1200" b="0" dirty="0" smtClean="0">
                <a:effectLst/>
                <a:latin typeface="Arial" panose="020B0604020202020204" pitchFamily="34" charset="0"/>
                <a:ea typeface="Times New Roman"/>
                <a:cs typeface="Arial" panose="020B0604020202020204" pitchFamily="34" charset="0"/>
              </a:rPr>
              <a:t>The</a:t>
            </a:r>
            <a:r>
              <a:rPr lang="en-GB" sz="1200" b="0" baseline="0" dirty="0" smtClean="0">
                <a:effectLst/>
                <a:latin typeface="Arial" panose="020B0604020202020204" pitchFamily="34" charset="0"/>
                <a:ea typeface="Times New Roman"/>
                <a:cs typeface="Arial" panose="020B0604020202020204" pitchFamily="34" charset="0"/>
              </a:rPr>
              <a:t>  consultation on the initial Green Paper “Support and Aspiration” (2011) highlighted that the current system is not working for children with SEN. (</a:t>
            </a:r>
            <a:r>
              <a:rPr lang="en-GB" sz="1200" b="0" baseline="0" dirty="0" smtClean="0">
                <a:effectLst/>
                <a:latin typeface="Arial" panose="020B0604020202020204" pitchFamily="34" charset="0"/>
                <a:ea typeface="Times New Roman"/>
                <a:cs typeface="Arial" panose="020B0604020202020204" pitchFamily="34" charset="0"/>
                <a:hlinkClick r:id="rId3"/>
              </a:rPr>
              <a:t>www.gov.uk/government/publications/support-and-aspiration-a-new-approach-to-special-educational-needs-and-disability-consultation</a:t>
            </a:r>
            <a:r>
              <a:rPr lang="en-GB" sz="1200" b="0" baseline="0" dirty="0" smtClean="0">
                <a:effectLst/>
                <a:latin typeface="Arial" panose="020B0604020202020204" pitchFamily="34" charset="0"/>
                <a:ea typeface="Times New Roman"/>
                <a:cs typeface="Arial" panose="020B0604020202020204" pitchFamily="34" charset="0"/>
              </a:rPr>
              <a:t>)</a:t>
            </a:r>
          </a:p>
          <a:p>
            <a:pPr marL="0" indent="0" fontAlgn="auto" hangingPunct="1">
              <a:spcAft>
                <a:spcPts val="0"/>
              </a:spcAft>
              <a:buFont typeface="Arial" panose="020B0604020202020204" pitchFamily="34" charset="0"/>
              <a:buNone/>
            </a:pPr>
            <a:endParaRPr lang="en-GB" sz="1200" b="0" dirty="0" smtClean="0">
              <a:effectLst/>
              <a:latin typeface="Arial" panose="020B0604020202020204" pitchFamily="34" charset="0"/>
              <a:ea typeface="Times New Roman"/>
              <a:cs typeface="Arial" panose="020B0604020202020204" pitchFamily="34" charset="0"/>
            </a:endParaRPr>
          </a:p>
          <a:p>
            <a:pPr marL="171450" indent="-171450" fontAlgn="auto" hangingPunct="1">
              <a:spcAft>
                <a:spcPts val="0"/>
              </a:spcAft>
              <a:buFont typeface="Arial" panose="020B0604020202020204" pitchFamily="34" charset="0"/>
              <a:buChar char="•"/>
            </a:pPr>
            <a:r>
              <a:rPr lang="en-GB" sz="1200" b="0" dirty="0" smtClean="0">
                <a:effectLst/>
                <a:latin typeface="Arial" panose="020B0604020202020204" pitchFamily="34" charset="0"/>
                <a:ea typeface="Times New Roman"/>
                <a:cs typeface="Arial" panose="020B0604020202020204" pitchFamily="34" charset="0"/>
              </a:rPr>
              <a:t>The Lamb Inquiry (2009) reported that SEN can sometimes be ‘unhelpfully</a:t>
            </a:r>
            <a:r>
              <a:rPr lang="en-GB" sz="1200" b="0" baseline="0" dirty="0" smtClean="0">
                <a:effectLst/>
                <a:latin typeface="Arial" panose="020B0604020202020204" pitchFamily="34" charset="0"/>
                <a:ea typeface="Times New Roman"/>
                <a:cs typeface="Arial" panose="020B0604020202020204" pitchFamily="34" charset="0"/>
              </a:rPr>
              <a:t> </a:t>
            </a:r>
            <a:r>
              <a:rPr lang="en-GB" sz="1200" b="0" dirty="0" smtClean="0">
                <a:effectLst/>
                <a:latin typeface="Arial" panose="020B0604020202020204" pitchFamily="34" charset="0"/>
                <a:ea typeface="Times New Roman"/>
                <a:cs typeface="Arial" panose="020B0604020202020204" pitchFamily="34" charset="0"/>
              </a:rPr>
              <a:t>conflated’ with falling behind, and this may have contributed to the growing</a:t>
            </a:r>
            <a:r>
              <a:rPr lang="en-GB" sz="1200" b="0" baseline="0" dirty="0" smtClean="0">
                <a:effectLst/>
                <a:latin typeface="Arial" panose="020B0604020202020204" pitchFamily="34" charset="0"/>
                <a:ea typeface="Times New Roman"/>
                <a:cs typeface="Arial" panose="020B0604020202020204" pitchFamily="34" charset="0"/>
              </a:rPr>
              <a:t> </a:t>
            </a:r>
            <a:r>
              <a:rPr lang="en-GB" sz="1200" b="0" dirty="0" smtClean="0">
                <a:effectLst/>
                <a:latin typeface="Arial" panose="020B0604020202020204" pitchFamily="34" charset="0"/>
                <a:ea typeface="Times New Roman"/>
                <a:cs typeface="Arial" panose="020B0604020202020204" pitchFamily="34" charset="0"/>
              </a:rPr>
              <a:t>number of pupils at School Action and Action Plus.  At the end of Key Stage 2, August-born pupils are 60 per cent more likely to be identified as having SEN than September-born pupils. This relationship is strongest for those in the current School Action category.  It also found that 'there is a risk that the use of the SEN label itself leads to lower expectations or less vigorous intervention.</a:t>
            </a:r>
            <a:r>
              <a:rPr lang="en-GB" sz="1200" b="0" baseline="0" dirty="0" smtClean="0">
                <a:effectLst/>
                <a:latin typeface="Arial" panose="020B0604020202020204" pitchFamily="34" charset="0"/>
                <a:ea typeface="Times New Roman"/>
                <a:cs typeface="Arial" panose="020B0604020202020204" pitchFamily="34" charset="0"/>
              </a:rPr>
              <a:t> (</a:t>
            </a:r>
            <a:r>
              <a:rPr lang="en-GB" sz="1200" b="0" dirty="0" smtClean="0">
                <a:effectLst/>
                <a:latin typeface="Arial" panose="020B0604020202020204" pitchFamily="34" charset="0"/>
                <a:ea typeface="Times New Roman"/>
                <a:cs typeface="Arial" panose="020B0604020202020204" pitchFamily="34" charset="0"/>
                <a:hlinkClick r:id="rId4"/>
              </a:rPr>
              <a:t>http://webarchive.nationalarchives.gov.uk/20100202100434/dcsf.gov.uk/lambinquiry/</a:t>
            </a:r>
            <a:r>
              <a:rPr lang="en-GB" sz="1200" b="0" dirty="0" smtClean="0">
                <a:effectLst/>
                <a:latin typeface="Arial" panose="020B0604020202020204" pitchFamily="34" charset="0"/>
                <a:ea typeface="Times New Roman"/>
                <a:cs typeface="Arial" panose="020B0604020202020204" pitchFamily="34" charset="0"/>
              </a:rPr>
              <a:t>)</a:t>
            </a:r>
          </a:p>
          <a:p>
            <a:pPr marL="171450" indent="-171450" fontAlgn="auto" hangingPunct="1">
              <a:spcAft>
                <a:spcPts val="0"/>
              </a:spcAft>
              <a:buFont typeface="Arial" panose="020B0604020202020204" pitchFamily="34" charset="0"/>
              <a:buChar char="•"/>
            </a:pPr>
            <a:endParaRPr lang="en-GB" sz="1200" b="0" dirty="0" smtClean="0">
              <a:solidFill>
                <a:srgbClr val="000000"/>
              </a:solidFill>
              <a:effectLst/>
              <a:latin typeface="Arial" panose="020B0604020202020204" pitchFamily="34" charset="0"/>
              <a:cs typeface="Arial" panose="020B0604020202020204" pitchFamily="34" charset="0"/>
            </a:endParaRPr>
          </a:p>
          <a:p>
            <a:pPr marL="171450" indent="-171450" fontAlgn="auto" hangingPunct="1">
              <a:spcAft>
                <a:spcPts val="0"/>
              </a:spcAft>
              <a:buFont typeface="Arial" panose="020B0604020202020204" pitchFamily="34" charset="0"/>
              <a:buChar char="•"/>
            </a:pPr>
            <a:r>
              <a:rPr lang="en-GB" sz="1200" b="0" dirty="0" smtClean="0">
                <a:solidFill>
                  <a:srgbClr val="000000"/>
                </a:solidFill>
                <a:effectLst/>
                <a:latin typeface="Arial" panose="020B0604020202020204" pitchFamily="34" charset="0"/>
                <a:cs typeface="Arial" panose="020B0604020202020204" pitchFamily="34" charset="0"/>
              </a:rPr>
              <a:t>The results of the independent evaluation of the Achievement for All</a:t>
            </a:r>
            <a:r>
              <a:rPr lang="en-GB" sz="1200" b="0" baseline="0" dirty="0" smtClean="0">
                <a:solidFill>
                  <a:srgbClr val="000000"/>
                </a:solidFill>
                <a:effectLst/>
                <a:latin typeface="Arial" panose="020B0604020202020204" pitchFamily="34" charset="0"/>
                <a:cs typeface="Arial" panose="020B0604020202020204" pitchFamily="34" charset="0"/>
              </a:rPr>
              <a:t> </a:t>
            </a:r>
            <a:r>
              <a:rPr lang="en-GB" sz="1200" b="0" dirty="0" smtClean="0">
                <a:solidFill>
                  <a:srgbClr val="000000"/>
                </a:solidFill>
                <a:effectLst/>
                <a:latin typeface="Arial" panose="020B0604020202020204" pitchFamily="34" charset="0"/>
                <a:cs typeface="Arial" panose="020B0604020202020204" pitchFamily="34" charset="0"/>
              </a:rPr>
              <a:t>pilot confirmed that</a:t>
            </a:r>
            <a:r>
              <a:rPr lang="en-GB" sz="1200" b="0" baseline="0" dirty="0" smtClean="0">
                <a:solidFill>
                  <a:srgbClr val="000000"/>
                </a:solidFill>
                <a:effectLst/>
                <a:latin typeface="Arial" panose="020B0604020202020204" pitchFamily="34" charset="0"/>
                <a:cs typeface="Arial" panose="020B0604020202020204" pitchFamily="34" charset="0"/>
              </a:rPr>
              <a:t> all</a:t>
            </a:r>
            <a:r>
              <a:rPr lang="en-GB" sz="1200" b="0" dirty="0" smtClean="0">
                <a:solidFill>
                  <a:srgbClr val="000000"/>
                </a:solidFill>
                <a:effectLst/>
                <a:latin typeface="Arial" panose="020B0604020202020204" pitchFamily="34" charset="0"/>
                <a:cs typeface="Arial" panose="020B0604020202020204" pitchFamily="34" charset="0"/>
              </a:rPr>
              <a:t> pupils in the pilot achieved better than SEN pupils nationally overall. The pilot was successful in narrowing the attainment gap between SEN and non-SEN pupils.</a:t>
            </a:r>
            <a:r>
              <a:rPr lang="en-GB" sz="1200" kern="1200" dirty="0" smtClean="0">
                <a:solidFill>
                  <a:schemeClr val="tx1"/>
                </a:solidFill>
                <a:effectLst/>
                <a:latin typeface="Arial" panose="020B0604020202020204" pitchFamily="34" charset="0"/>
                <a:ea typeface="+mn-ea"/>
                <a:cs typeface="Arial" panose="020B0604020202020204" pitchFamily="34" charset="0"/>
              </a:rPr>
              <a:t> It is now being rolled out </a:t>
            </a:r>
            <a:r>
              <a:rPr lang="en-GB" sz="1200" kern="1200" dirty="0" smtClean="0">
                <a:solidFill>
                  <a:schemeClr val="tx1"/>
                </a:solidFill>
                <a:effectLst/>
                <a:latin typeface="Arial" panose="020B0604020202020204" pitchFamily="34" charset="0"/>
                <a:cs typeface="Arial" panose="020B0604020202020204" pitchFamily="34" charset="0"/>
              </a:rPr>
              <a:t>nationally:</a:t>
            </a:r>
            <a:r>
              <a:rPr lang="en-GB" sz="1200" kern="1200" baseline="0" dirty="0" smtClean="0">
                <a:solidFill>
                  <a:schemeClr val="tx1"/>
                </a:solidFill>
                <a:effectLst/>
                <a:latin typeface="Arial" panose="020B0604020202020204" pitchFamily="34" charset="0"/>
                <a:cs typeface="Arial" panose="020B0604020202020204" pitchFamily="34" charset="0"/>
              </a:rPr>
              <a:t> </a:t>
            </a:r>
            <a:r>
              <a:rPr lang="en-GB" sz="1200" u="none" kern="1200" dirty="0" smtClean="0">
                <a:solidFill>
                  <a:schemeClr val="tx1"/>
                </a:solidFill>
                <a:effectLst/>
                <a:latin typeface="Arial" panose="020B0604020202020204" pitchFamily="34" charset="0"/>
                <a:cs typeface="Arial" panose="020B0604020202020204" pitchFamily="34" charset="0"/>
                <a:hlinkClick r:id="rId5"/>
              </a:rPr>
              <a:t>www.afa3as.org.uk</a:t>
            </a:r>
            <a:r>
              <a:rPr lang="en-GB" sz="1200" u="none" kern="1200" dirty="0" smtClean="0">
                <a:solidFill>
                  <a:schemeClr val="tx1"/>
                </a:solidFill>
                <a:effectLst/>
                <a:latin typeface="Arial" panose="020B0604020202020204" pitchFamily="34" charset="0"/>
                <a:cs typeface="Arial" panose="020B0604020202020204" pitchFamily="34" charset="0"/>
              </a:rPr>
              <a:t> </a:t>
            </a:r>
          </a:p>
          <a:p>
            <a:pPr marL="171450" indent="-171450" fontAlgn="auto" hangingPunct="1">
              <a:spcAft>
                <a:spcPts val="0"/>
              </a:spcAft>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fontAlgn="auto" hangingPunct="1">
              <a:spcAft>
                <a:spcPts val="0"/>
              </a:spcAft>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fontAlgn="auto" hangingPunct="1">
              <a:spcAft>
                <a:spcPts val="0"/>
              </a:spcAft>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fontAlgn="auto" hangingPunct="1">
              <a:spcAft>
                <a:spcPts val="0"/>
              </a:spcAft>
              <a:buFont typeface="Arial" panose="020B0604020202020204" pitchFamily="34" charset="0"/>
              <a:buChar char="•"/>
            </a:pP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marL="171450" indent="-171450" hangingPunct="1">
              <a:lnSpc>
                <a:spcPts val="1320"/>
              </a:lnSpc>
              <a:buFont typeface="Arial" panose="020B0604020202020204" pitchFamily="34" charset="0"/>
              <a:buChar char="•"/>
            </a:pPr>
            <a:endParaRPr lang="en-GB" sz="1000" b="0" dirty="0" smtClean="0">
              <a:effectLst/>
              <a:latin typeface="arial"/>
            </a:endParaRPr>
          </a:p>
          <a:p>
            <a:pPr marL="457200">
              <a:spcAft>
                <a:spcPts val="0"/>
              </a:spcAft>
            </a:pPr>
            <a:r>
              <a:rPr lang="en-GB" sz="1000" b="0" dirty="0" smtClean="0">
                <a:effectLst/>
                <a:latin typeface="arial"/>
              </a:rPr>
              <a:t/>
            </a:r>
            <a:br>
              <a:rPr lang="en-GB" sz="1000" b="0" dirty="0" smtClean="0">
                <a:effectLst/>
                <a:latin typeface="arial"/>
              </a:rPr>
            </a:br>
            <a:endParaRPr lang="en-GB" sz="1000" b="0" dirty="0" smtClean="0">
              <a:effectLst/>
              <a:latin typeface="arial"/>
            </a:endParaRPr>
          </a:p>
          <a:p>
            <a:endParaRPr lang="en-GB" sz="1000" dirty="0" smtClean="0">
              <a:effectLst/>
              <a:latin typeface="arial"/>
            </a:endParaRPr>
          </a:p>
          <a:p>
            <a:pPr hangingPunct="0">
              <a:spcAft>
                <a:spcPts val="0"/>
              </a:spcAft>
            </a:pPr>
            <a:endParaRPr lang="en-GB" sz="1000" dirty="0" smtClean="0">
              <a:effectLst/>
              <a:latin typeface="Arial"/>
              <a:ea typeface="Times New Roman"/>
              <a:cs typeface="Times New Roman"/>
            </a:endParaRPr>
          </a:p>
          <a:p>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t>8</a:t>
            </a:fld>
            <a:endParaRPr lang="en-GB" dirty="0"/>
          </a:p>
        </p:txBody>
      </p:sp>
    </p:spTree>
    <p:extLst>
      <p:ext uri="{BB962C8B-B14F-4D97-AF65-F5344CB8AC3E}">
        <p14:creationId xmlns:p14="http://schemas.microsoft.com/office/powerpoint/2010/main" val="4179270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kern="1200" dirty="0" smtClean="0">
                <a:solidFill>
                  <a:schemeClr val="tx1"/>
                </a:solidFill>
                <a:effectLst/>
                <a:latin typeface="Arial" panose="020B0604020202020204" pitchFamily="34" charset="0"/>
                <a:ea typeface="+mn-ea"/>
                <a:cs typeface="Arial" panose="020B0604020202020204" pitchFamily="34" charset="0"/>
              </a:rPr>
              <a:t>The 2010 Ofsted review found numerous examples of schools and other organisations providing outstanding services to their children and young people, including those with special educational needs and/or disabilities. </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a:t>
            </a:r>
            <a:r>
              <a:rPr lang="en-GB" dirty="0" smtClean="0">
                <a:latin typeface="Arial" panose="020B0604020202020204" pitchFamily="34" charset="0"/>
                <a:cs typeface="Arial" panose="020B0604020202020204" pitchFamily="34" charset="0"/>
              </a:rPr>
              <a:t>However, a combination of effective identification and good-quality provision was not common. </a:t>
            </a: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pPr lvl="0"/>
            <a:r>
              <a:rPr lang="en-GB" sz="1200" kern="1200" dirty="0" smtClean="0">
                <a:solidFill>
                  <a:schemeClr val="tx1"/>
                </a:solidFill>
                <a:effectLst/>
                <a:latin typeface="Arial" panose="020B0604020202020204" pitchFamily="34" charset="0"/>
                <a:ea typeface="+mn-ea"/>
                <a:cs typeface="Arial" panose="020B0604020202020204" pitchFamily="34" charset="0"/>
              </a:rPr>
              <a:t>The review</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200" kern="1200" dirty="0" smtClean="0">
                <a:solidFill>
                  <a:schemeClr val="tx1"/>
                </a:solidFill>
                <a:effectLst/>
                <a:latin typeface="Arial" panose="020B0604020202020204" pitchFamily="34" charset="0"/>
                <a:ea typeface="+mn-ea"/>
                <a:cs typeface="Arial" panose="020B0604020202020204" pitchFamily="34" charset="0"/>
              </a:rPr>
              <a:t>highlighted that the system could be improved</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by focussing more </a:t>
            </a:r>
            <a:r>
              <a:rPr lang="en-GB" sz="1200" kern="1200" dirty="0" smtClean="0">
                <a:solidFill>
                  <a:schemeClr val="tx1"/>
                </a:solidFill>
                <a:effectLst/>
                <a:latin typeface="Arial" panose="020B0604020202020204" pitchFamily="34" charset="0"/>
                <a:ea typeface="+mn-ea"/>
                <a:cs typeface="Arial" panose="020B0604020202020204" pitchFamily="34" charset="0"/>
              </a:rPr>
              <a:t>effectively on outcomes</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and on </a:t>
            </a:r>
            <a:r>
              <a:rPr lang="en-GB" sz="1200" kern="1200" dirty="0" smtClean="0">
                <a:solidFill>
                  <a:schemeClr val="tx1"/>
                </a:solidFill>
                <a:effectLst/>
                <a:latin typeface="Arial" panose="020B0604020202020204" pitchFamily="34" charset="0"/>
                <a:ea typeface="+mn-ea"/>
                <a:cs typeface="Arial" panose="020B0604020202020204" pitchFamily="34" charset="0"/>
              </a:rPr>
              <a:t>the quality of assessment.</a:t>
            </a:r>
          </a:p>
          <a:p>
            <a:pPr lvl="0"/>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r>
              <a:rPr lang="en-GB" sz="1200" kern="1200" dirty="0" smtClean="0">
                <a:solidFill>
                  <a:schemeClr val="tx1"/>
                </a:solidFill>
                <a:effectLst/>
                <a:latin typeface="Arial" panose="020B0604020202020204" pitchFamily="34" charset="0"/>
                <a:ea typeface="+mn-ea"/>
                <a:cs typeface="Arial" panose="020B0604020202020204" pitchFamily="34" charset="0"/>
              </a:rPr>
              <a:t>The</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reports</a:t>
            </a:r>
            <a:r>
              <a:rPr lang="en-GB" sz="1200" kern="1200" dirty="0" smtClean="0">
                <a:solidFill>
                  <a:schemeClr val="tx1"/>
                </a:solidFill>
                <a:effectLst/>
                <a:latin typeface="Arial" panose="020B0604020202020204" pitchFamily="34" charset="0"/>
                <a:ea typeface="+mn-ea"/>
                <a:cs typeface="Arial" panose="020B0604020202020204" pitchFamily="34" charset="0"/>
              </a:rPr>
              <a:t> recommendations sit alongside the need for a continuing focus on and the highest expectations for disabled children and young people and those with special educational needs. This is not just an issue for schools and colleges, or even for all local services, but also for national bodies. </a:t>
            </a:r>
          </a:p>
          <a:p>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t>9</a:t>
            </a:fld>
            <a:endParaRPr lang="en-GB" dirty="0"/>
          </a:p>
        </p:txBody>
      </p:sp>
    </p:spTree>
    <p:extLst>
      <p:ext uri="{BB962C8B-B14F-4D97-AF65-F5344CB8AC3E}">
        <p14:creationId xmlns:p14="http://schemas.microsoft.com/office/powerpoint/2010/main" val="3647686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985F3EF-8F24-4E9C-B6A8-D1FBC5B104E8}" type="datetimeFigureOut">
              <a:rPr lang="en-GB" smtClean="0"/>
              <a:t>05/12/2014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9DE945A-1CB1-4E10-9C07-66D905E35985}" type="slidenum">
              <a:rPr lang="en-GB" smtClean="0"/>
              <a:t>‹#›</a:t>
            </a:fld>
            <a:endParaRPr lang="en-GB" dirty="0"/>
          </a:p>
        </p:txBody>
      </p:sp>
    </p:spTree>
    <p:extLst>
      <p:ext uri="{BB962C8B-B14F-4D97-AF65-F5344CB8AC3E}">
        <p14:creationId xmlns:p14="http://schemas.microsoft.com/office/powerpoint/2010/main" val="438198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85F3EF-8F24-4E9C-B6A8-D1FBC5B104E8}" type="datetimeFigureOut">
              <a:rPr lang="en-GB" smtClean="0"/>
              <a:t>05/12/2014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9DE945A-1CB1-4E10-9C07-66D905E35985}" type="slidenum">
              <a:rPr lang="en-GB" smtClean="0"/>
              <a:t>‹#›</a:t>
            </a:fld>
            <a:endParaRPr lang="en-GB" dirty="0"/>
          </a:p>
        </p:txBody>
      </p:sp>
    </p:spTree>
    <p:extLst>
      <p:ext uri="{BB962C8B-B14F-4D97-AF65-F5344CB8AC3E}">
        <p14:creationId xmlns:p14="http://schemas.microsoft.com/office/powerpoint/2010/main" val="2773882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85F3EF-8F24-4E9C-B6A8-D1FBC5B104E8}" type="datetimeFigureOut">
              <a:rPr lang="en-GB" smtClean="0"/>
              <a:t>05/12/2014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9DE945A-1CB1-4E10-9C07-66D905E35985}" type="slidenum">
              <a:rPr lang="en-GB" smtClean="0"/>
              <a:t>‹#›</a:t>
            </a:fld>
            <a:endParaRPr lang="en-GB" dirty="0"/>
          </a:p>
        </p:txBody>
      </p:sp>
    </p:spTree>
    <p:extLst>
      <p:ext uri="{BB962C8B-B14F-4D97-AF65-F5344CB8AC3E}">
        <p14:creationId xmlns:p14="http://schemas.microsoft.com/office/powerpoint/2010/main" val="4114341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A68526A-803B-4534-B654-95E09411B564}" type="datetime1">
              <a:rPr lang="en-GB" smtClean="0">
                <a:solidFill>
                  <a:prstClr val="black">
                    <a:tint val="75000"/>
                  </a:prstClr>
                </a:solidFill>
              </a:rPr>
              <a:pPr/>
              <a:t>05/12/2014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E64797E-40C4-4DB3-9A17-6A52BB8FD8A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1155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lvl1pPr algn="l">
              <a:defRPr sz="1800" b="1">
                <a:solidFill>
                  <a:schemeClr val="accent1">
                    <a:lumMod val="50000"/>
                  </a:schemeClr>
                </a:solidFill>
                <a:latin typeface="Arial" panose="020B0604020202020204" pitchFamily="34" charset="0"/>
                <a:cs typeface="Arial" panose="020B0604020202020204" pitchFamily="34" charset="0"/>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572024-3898-457C-8139-5BBD78130629}" type="datetime1">
              <a:rPr lang="en-GB" smtClean="0">
                <a:solidFill>
                  <a:prstClr val="black">
                    <a:tint val="75000"/>
                  </a:prstClr>
                </a:solidFill>
              </a:rPr>
              <a:pPr/>
              <a:t>05/12/2014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E64797E-40C4-4DB3-9A17-6A52BB8FD8A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16560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214C08-AB40-4AF1-AED7-E6CFFD865370}" type="datetime1">
              <a:rPr lang="en-GB" smtClean="0">
                <a:solidFill>
                  <a:prstClr val="black">
                    <a:tint val="75000"/>
                  </a:prstClr>
                </a:solidFill>
              </a:rPr>
              <a:pPr/>
              <a:t>05/12/2014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E64797E-40C4-4DB3-9A17-6A52BB8FD8A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23331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EEA7AD0-C58F-43CB-8FC6-9769168A8320}" type="datetime1">
              <a:rPr lang="en-GB" smtClean="0">
                <a:solidFill>
                  <a:prstClr val="black">
                    <a:tint val="75000"/>
                  </a:prstClr>
                </a:solidFill>
              </a:rPr>
              <a:pPr/>
              <a:t>05/12/2014</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E64797E-40C4-4DB3-9A17-6A52BB8FD8A7}" type="slidenum">
              <a:rPr lang="en-GB" smtClean="0">
                <a:solidFill>
                  <a:prstClr val="black">
                    <a:tint val="75000"/>
                  </a:prstClr>
                </a:solidFill>
              </a:rPr>
              <a:pPr/>
              <a:t>‹#›</a:t>
            </a:fld>
            <a:endParaRPr lang="en-GB" dirty="0">
              <a:solidFill>
                <a:prstClr val="black">
                  <a:tint val="75000"/>
                </a:prstClr>
              </a:solidFill>
            </a:endParaRPr>
          </a:p>
        </p:txBody>
      </p:sp>
      <p:sp>
        <p:nvSpPr>
          <p:cNvPr id="9" name="Title 1"/>
          <p:cNvSpPr>
            <a:spLocks noGrp="1"/>
          </p:cNvSpPr>
          <p:nvPr>
            <p:ph type="title"/>
          </p:nvPr>
        </p:nvSpPr>
        <p:spPr>
          <a:xfrm>
            <a:off x="457200" y="274638"/>
            <a:ext cx="8229600" cy="562074"/>
          </a:xfrm>
        </p:spPr>
        <p:txBody>
          <a:bodyPr>
            <a:normAutofit/>
          </a:bodyPr>
          <a:lstStyle>
            <a:lvl1pPr algn="l">
              <a:defRPr sz="1800" b="1">
                <a:solidFill>
                  <a:schemeClr val="accent1">
                    <a:lumMod val="50000"/>
                  </a:schemeClr>
                </a:solidFill>
                <a:latin typeface="Arial" panose="020B0604020202020204" pitchFamily="34" charset="0"/>
                <a:cs typeface="Arial" panose="020B0604020202020204" pitchFamily="34" charset="0"/>
              </a:defRPr>
            </a:lvl1pPr>
          </a:lstStyle>
          <a:p>
            <a:r>
              <a:rPr lang="en-US" smtClean="0"/>
              <a:t>Click to edit Master title style</a:t>
            </a:r>
            <a:endParaRPr lang="en-GB"/>
          </a:p>
        </p:txBody>
      </p:sp>
    </p:spTree>
    <p:extLst>
      <p:ext uri="{BB962C8B-B14F-4D97-AF65-F5344CB8AC3E}">
        <p14:creationId xmlns:p14="http://schemas.microsoft.com/office/powerpoint/2010/main" val="2277373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F838CA9-9D44-49C3-82C4-F89F2BEFC7E2}" type="datetime1">
              <a:rPr lang="en-GB" smtClean="0">
                <a:solidFill>
                  <a:prstClr val="black">
                    <a:tint val="75000"/>
                  </a:prstClr>
                </a:solidFill>
              </a:rPr>
              <a:pPr/>
              <a:t>05/12/2014</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E64797E-40C4-4DB3-9A17-6A52BB8FD8A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27271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7628EA-D2A5-4CA8-B692-28A38C011A94}" type="datetime1">
              <a:rPr lang="en-GB" smtClean="0">
                <a:solidFill>
                  <a:prstClr val="black">
                    <a:tint val="75000"/>
                  </a:prstClr>
                </a:solidFill>
              </a:rPr>
              <a:pPr/>
              <a:t>05/12/2014</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E64797E-40C4-4DB3-9A17-6A52BB8FD8A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98964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3D9C58-C31D-4FAD-B635-856A0DDA5312}" type="datetime1">
              <a:rPr lang="en-GB" smtClean="0">
                <a:solidFill>
                  <a:prstClr val="black">
                    <a:tint val="75000"/>
                  </a:prstClr>
                </a:solidFill>
              </a:rPr>
              <a:pPr/>
              <a:t>05/12/2014</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E64797E-40C4-4DB3-9A17-6A52BB8FD8A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64525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A461B4-C778-4D1D-A64F-89A9562F95AE}" type="datetime1">
              <a:rPr lang="en-GB" smtClean="0">
                <a:solidFill>
                  <a:prstClr val="black">
                    <a:tint val="75000"/>
                  </a:prstClr>
                </a:solidFill>
              </a:rPr>
              <a:pPr/>
              <a:t>05/12/2014</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E64797E-40C4-4DB3-9A17-6A52BB8FD8A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58272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85F3EF-8F24-4E9C-B6A8-D1FBC5B104E8}" type="datetimeFigureOut">
              <a:rPr lang="en-GB" smtClean="0"/>
              <a:t>05/12/2014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9DE945A-1CB1-4E10-9C07-66D905E35985}" type="slidenum">
              <a:rPr lang="en-GB" smtClean="0"/>
              <a:t>‹#›</a:t>
            </a:fld>
            <a:endParaRPr lang="en-GB" dirty="0"/>
          </a:p>
        </p:txBody>
      </p:sp>
    </p:spTree>
    <p:extLst>
      <p:ext uri="{BB962C8B-B14F-4D97-AF65-F5344CB8AC3E}">
        <p14:creationId xmlns:p14="http://schemas.microsoft.com/office/powerpoint/2010/main" val="889370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0F068A-73E4-4A04-9463-CC9B6FDCC7E6}" type="datetime1">
              <a:rPr lang="en-GB" smtClean="0">
                <a:solidFill>
                  <a:prstClr val="black">
                    <a:tint val="75000"/>
                  </a:prstClr>
                </a:solidFill>
              </a:rPr>
              <a:pPr/>
              <a:t>05/12/2014</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E64797E-40C4-4DB3-9A17-6A52BB8FD8A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01013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984AE6-B5FE-4FFE-9D4B-BB33222B008E}" type="datetime1">
              <a:rPr lang="en-GB" smtClean="0">
                <a:solidFill>
                  <a:prstClr val="black">
                    <a:tint val="75000"/>
                  </a:prstClr>
                </a:solidFill>
              </a:rPr>
              <a:pPr/>
              <a:t>05/12/2014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E64797E-40C4-4DB3-9A17-6A52BB8FD8A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544526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38B7E3-BB67-4988-8509-5BD72F2C2725}" type="datetime1">
              <a:rPr lang="en-GB" smtClean="0">
                <a:solidFill>
                  <a:prstClr val="black">
                    <a:tint val="75000"/>
                  </a:prstClr>
                </a:solidFill>
              </a:rPr>
              <a:pPr/>
              <a:t>05/12/2014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E64797E-40C4-4DB3-9A17-6A52BB8FD8A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38202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85F3EF-8F24-4E9C-B6A8-D1FBC5B104E8}" type="datetimeFigureOut">
              <a:rPr lang="en-GB" smtClean="0"/>
              <a:t>05/12/2014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9DE945A-1CB1-4E10-9C07-66D905E35985}" type="slidenum">
              <a:rPr lang="en-GB" smtClean="0"/>
              <a:t>‹#›</a:t>
            </a:fld>
            <a:endParaRPr lang="en-GB" dirty="0"/>
          </a:p>
        </p:txBody>
      </p:sp>
    </p:spTree>
    <p:extLst>
      <p:ext uri="{BB962C8B-B14F-4D97-AF65-F5344CB8AC3E}">
        <p14:creationId xmlns:p14="http://schemas.microsoft.com/office/powerpoint/2010/main" val="3945530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985F3EF-8F24-4E9C-B6A8-D1FBC5B104E8}" type="datetimeFigureOut">
              <a:rPr lang="en-GB" smtClean="0"/>
              <a:t>05/12/2014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9DE945A-1CB1-4E10-9C07-66D905E35985}" type="slidenum">
              <a:rPr lang="en-GB" smtClean="0"/>
              <a:t>‹#›</a:t>
            </a:fld>
            <a:endParaRPr lang="en-GB" dirty="0"/>
          </a:p>
        </p:txBody>
      </p:sp>
    </p:spTree>
    <p:extLst>
      <p:ext uri="{BB962C8B-B14F-4D97-AF65-F5344CB8AC3E}">
        <p14:creationId xmlns:p14="http://schemas.microsoft.com/office/powerpoint/2010/main" val="4067425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985F3EF-8F24-4E9C-B6A8-D1FBC5B104E8}" type="datetimeFigureOut">
              <a:rPr lang="en-GB" smtClean="0"/>
              <a:t>05/12/2014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9DE945A-1CB1-4E10-9C07-66D905E35985}" type="slidenum">
              <a:rPr lang="en-GB" smtClean="0"/>
              <a:t>‹#›</a:t>
            </a:fld>
            <a:endParaRPr lang="en-GB" dirty="0"/>
          </a:p>
        </p:txBody>
      </p:sp>
    </p:spTree>
    <p:extLst>
      <p:ext uri="{BB962C8B-B14F-4D97-AF65-F5344CB8AC3E}">
        <p14:creationId xmlns:p14="http://schemas.microsoft.com/office/powerpoint/2010/main" val="215840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985F3EF-8F24-4E9C-B6A8-D1FBC5B104E8}" type="datetimeFigureOut">
              <a:rPr lang="en-GB" smtClean="0"/>
              <a:t>05/12/2014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9DE945A-1CB1-4E10-9C07-66D905E35985}" type="slidenum">
              <a:rPr lang="en-GB" smtClean="0"/>
              <a:t>‹#›</a:t>
            </a:fld>
            <a:endParaRPr lang="en-GB" dirty="0"/>
          </a:p>
        </p:txBody>
      </p:sp>
    </p:spTree>
    <p:extLst>
      <p:ext uri="{BB962C8B-B14F-4D97-AF65-F5344CB8AC3E}">
        <p14:creationId xmlns:p14="http://schemas.microsoft.com/office/powerpoint/2010/main" val="3839621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85F3EF-8F24-4E9C-B6A8-D1FBC5B104E8}" type="datetimeFigureOut">
              <a:rPr lang="en-GB" smtClean="0"/>
              <a:t>05/12/2014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9DE945A-1CB1-4E10-9C07-66D905E35985}" type="slidenum">
              <a:rPr lang="en-GB" smtClean="0"/>
              <a:t>‹#›</a:t>
            </a:fld>
            <a:endParaRPr lang="en-GB" dirty="0"/>
          </a:p>
        </p:txBody>
      </p:sp>
    </p:spTree>
    <p:extLst>
      <p:ext uri="{BB962C8B-B14F-4D97-AF65-F5344CB8AC3E}">
        <p14:creationId xmlns:p14="http://schemas.microsoft.com/office/powerpoint/2010/main" val="792159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85F3EF-8F24-4E9C-B6A8-D1FBC5B104E8}" type="datetimeFigureOut">
              <a:rPr lang="en-GB" smtClean="0"/>
              <a:t>05/12/2014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9DE945A-1CB1-4E10-9C07-66D905E35985}" type="slidenum">
              <a:rPr lang="en-GB" smtClean="0"/>
              <a:t>‹#›</a:t>
            </a:fld>
            <a:endParaRPr lang="en-GB" dirty="0"/>
          </a:p>
        </p:txBody>
      </p:sp>
    </p:spTree>
    <p:extLst>
      <p:ext uri="{BB962C8B-B14F-4D97-AF65-F5344CB8AC3E}">
        <p14:creationId xmlns:p14="http://schemas.microsoft.com/office/powerpoint/2010/main" val="2319915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85F3EF-8F24-4E9C-B6A8-D1FBC5B104E8}" type="datetimeFigureOut">
              <a:rPr lang="en-GB" smtClean="0"/>
              <a:t>05/12/2014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9DE945A-1CB1-4E10-9C07-66D905E35985}" type="slidenum">
              <a:rPr lang="en-GB" smtClean="0"/>
              <a:t>‹#›</a:t>
            </a:fld>
            <a:endParaRPr lang="en-GB" dirty="0"/>
          </a:p>
        </p:txBody>
      </p:sp>
    </p:spTree>
    <p:extLst>
      <p:ext uri="{BB962C8B-B14F-4D97-AF65-F5344CB8AC3E}">
        <p14:creationId xmlns:p14="http://schemas.microsoft.com/office/powerpoint/2010/main" val="389152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85F3EF-8F24-4E9C-B6A8-D1FBC5B104E8}" type="datetimeFigureOut">
              <a:rPr lang="en-GB" smtClean="0"/>
              <a:t>05/12/2014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DE945A-1CB1-4E10-9C07-66D905E35985}" type="slidenum">
              <a:rPr lang="en-GB" smtClean="0"/>
              <a:t>‹#›</a:t>
            </a:fld>
            <a:endParaRPr lang="en-GB" dirty="0"/>
          </a:p>
        </p:txBody>
      </p:sp>
    </p:spTree>
    <p:extLst>
      <p:ext uri="{BB962C8B-B14F-4D97-AF65-F5344CB8AC3E}">
        <p14:creationId xmlns:p14="http://schemas.microsoft.com/office/powerpoint/2010/main" val="708931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FFABCF-F321-46E1-A832-85D3163AA329}" type="datetime1">
              <a:rPr lang="en-GB" smtClean="0">
                <a:solidFill>
                  <a:prstClr val="black">
                    <a:tint val="75000"/>
                  </a:prstClr>
                </a:solidFill>
              </a:rPr>
              <a:pPr/>
              <a:t>05/12/2014</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64797E-40C4-4DB3-9A17-6A52BB8FD8A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978609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12.xml"/><Relationship Id="rId7" Type="http://schemas.openxmlformats.org/officeDocument/2006/relationships/slide" Target="slide16.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slide" Target="slide22.xml"/><Relationship Id="rId5" Type="http://schemas.openxmlformats.org/officeDocument/2006/relationships/slide" Target="slide21.xml"/><Relationship Id="rId4" Type="http://schemas.openxmlformats.org/officeDocument/2006/relationships/slide" Target="slide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23.xml"/><Relationship Id="rId7" Type="http://schemas.openxmlformats.org/officeDocument/2006/relationships/slide" Target="slide11.xml"/><Relationship Id="rId12" Type="http://schemas.openxmlformats.org/officeDocument/2006/relationships/slide" Target="slide60.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57.xml"/><Relationship Id="rId5" Type="http://schemas.openxmlformats.org/officeDocument/2006/relationships/slide" Target="slide49.xml"/><Relationship Id="rId10" Type="http://schemas.openxmlformats.org/officeDocument/2006/relationships/slide" Target="slide54.xml"/><Relationship Id="rId4" Type="http://schemas.openxmlformats.org/officeDocument/2006/relationships/slide" Target="slide3.xml"/><Relationship Id="rId9" Type="http://schemas.openxmlformats.org/officeDocument/2006/relationships/slide" Target="slide3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24.xml"/><Relationship Id="rId7" Type="http://schemas.openxmlformats.org/officeDocument/2006/relationships/slide" Target="slide28.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slide" Target="slide27.xml"/><Relationship Id="rId5" Type="http://schemas.openxmlformats.org/officeDocument/2006/relationships/slide" Target="slide26.xml"/><Relationship Id="rId4" Type="http://schemas.openxmlformats.org/officeDocument/2006/relationships/slide" Target="slide25.xml"/><Relationship Id="rId9" Type="http://schemas.openxmlformats.org/officeDocument/2006/relationships/slide" Target="slide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slide" Target="slide6.xml"/><Relationship Id="rId4" Type="http://schemas.openxmlformats.org/officeDocument/2006/relationships/slide" Target="slide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0.xml"/><Relationship Id="rId18" Type="http://schemas.openxmlformats.org/officeDocument/2006/relationships/slide" Target="slide46.xml"/><Relationship Id="rId3" Type="http://schemas.openxmlformats.org/officeDocument/2006/relationships/slide" Target="slide41.xml"/><Relationship Id="rId7" Type="http://schemas.openxmlformats.org/officeDocument/2006/relationships/slide" Target="slide34.xml"/><Relationship Id="rId12" Type="http://schemas.openxmlformats.org/officeDocument/2006/relationships/slide" Target="slide39.xml"/><Relationship Id="rId17" Type="http://schemas.openxmlformats.org/officeDocument/2006/relationships/slide" Target="slide45.xml"/><Relationship Id="rId2" Type="http://schemas.openxmlformats.org/officeDocument/2006/relationships/notesSlide" Target="../notesSlides/notesSlide31.xml"/><Relationship Id="rId16" Type="http://schemas.openxmlformats.org/officeDocument/2006/relationships/slide" Target="slide44.xml"/><Relationship Id="rId1" Type="http://schemas.openxmlformats.org/officeDocument/2006/relationships/slideLayout" Target="../slideLayouts/slideLayout1.xml"/><Relationship Id="rId6" Type="http://schemas.openxmlformats.org/officeDocument/2006/relationships/slide" Target="slide33.xml"/><Relationship Id="rId11" Type="http://schemas.openxmlformats.org/officeDocument/2006/relationships/slide" Target="slide38.xml"/><Relationship Id="rId5" Type="http://schemas.openxmlformats.org/officeDocument/2006/relationships/slide" Target="slide32.xml"/><Relationship Id="rId15" Type="http://schemas.openxmlformats.org/officeDocument/2006/relationships/slide" Target="slide43.xml"/><Relationship Id="rId10" Type="http://schemas.openxmlformats.org/officeDocument/2006/relationships/slide" Target="slide37.xml"/><Relationship Id="rId4" Type="http://schemas.openxmlformats.org/officeDocument/2006/relationships/slide" Target="slide48.xml"/><Relationship Id="rId9" Type="http://schemas.openxmlformats.org/officeDocument/2006/relationships/slide" Target="slide36.xml"/><Relationship Id="rId14" Type="http://schemas.openxmlformats.org/officeDocument/2006/relationships/slide" Target="slide4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slide" Target="slide53.xml"/><Relationship Id="rId5" Type="http://schemas.openxmlformats.org/officeDocument/2006/relationships/slide" Target="slide52.xml"/><Relationship Id="rId4" Type="http://schemas.openxmlformats.org/officeDocument/2006/relationships/slide" Target="slide5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slide" Target="slide5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slide" Target="slide5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www.nasen.org.uk/"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www.preparingforadulthood.org.uk/" TargetMode="External"/><Relationship Id="rId5" Type="http://schemas.openxmlformats.org/officeDocument/2006/relationships/hyperlink" Target="http://www.councilfordisabledchildren.org.uk/getting-involved/sen-and-disability-reform-support-organisations" TargetMode="External"/><Relationship Id="rId4" Type="http://schemas.openxmlformats.org/officeDocument/2006/relationships/hyperlink" Target="http://www.sendpathfinder.co.uk/" TargetMode="Externa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slide" Target="slide10.xml"/><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7584" y="1700808"/>
            <a:ext cx="7609672" cy="3096344"/>
          </a:xfrm>
        </p:spPr>
        <p:txBody>
          <a:bodyPr>
            <a:noAutofit/>
          </a:bodyPr>
          <a:lstStyle/>
          <a:p>
            <a:pPr algn="l"/>
            <a:r>
              <a:rPr lang="en-GB" sz="4000" dirty="0" smtClean="0">
                <a:solidFill>
                  <a:schemeClr val="tx2"/>
                </a:solidFill>
                <a:latin typeface="Arial" panose="020B0604020202020204" pitchFamily="34" charset="0"/>
                <a:cs typeface="Arial" panose="020B0604020202020204" pitchFamily="34" charset="0"/>
              </a:rPr>
              <a:t>A DfE presentation pack for school leaders</a:t>
            </a:r>
            <a:r>
              <a:rPr lang="en-GB" sz="4000" dirty="0">
                <a:solidFill>
                  <a:schemeClr val="tx2"/>
                </a:solidFill>
                <a:latin typeface="Arial" panose="020B0604020202020204" pitchFamily="34" charset="0"/>
                <a:cs typeface="Arial" panose="020B0604020202020204" pitchFamily="34" charset="0"/>
              </a:rPr>
              <a:t>: </a:t>
            </a:r>
            <a:r>
              <a:rPr lang="en-GB" sz="4000" dirty="0" smtClean="0">
                <a:solidFill>
                  <a:schemeClr val="tx2"/>
                </a:solidFill>
                <a:latin typeface="Arial" panose="020B0604020202020204" pitchFamily="34" charset="0"/>
                <a:cs typeface="Arial" panose="020B0604020202020204" pitchFamily="34" charset="0"/>
              </a:rPr>
              <a:t>The 0-25 </a:t>
            </a:r>
            <a:r>
              <a:rPr lang="en-GB" sz="4000" dirty="0">
                <a:solidFill>
                  <a:schemeClr val="tx2"/>
                </a:solidFill>
                <a:latin typeface="Arial" panose="020B0604020202020204" pitchFamily="34" charset="0"/>
                <a:cs typeface="Arial" panose="020B0604020202020204" pitchFamily="34" charset="0"/>
              </a:rPr>
              <a:t>Special Educational Needs and Disability Reforms</a:t>
            </a:r>
          </a:p>
        </p:txBody>
      </p:sp>
      <p:pic>
        <p:nvPicPr>
          <p:cNvPr id="4" name="Picture 3" descr="Department for Education" title="Logo"/>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5589240"/>
            <a:ext cx="1969873" cy="1157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2673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976352"/>
            <a:ext cx="8712968" cy="4524315"/>
          </a:xfrm>
          <a:prstGeom prst="rect">
            <a:avLst/>
          </a:prstGeom>
        </p:spPr>
        <p:txBody>
          <a:bodyPr wrap="square">
            <a:spAutoFit/>
          </a:bodyPr>
          <a:lstStyle/>
          <a:p>
            <a:pPr marL="742950" lvl="1" indent="-285750" fontAlgn="base">
              <a:buFont typeface="Arial" panose="020B0604020202020204" pitchFamily="34" charset="0"/>
              <a:buChar char="•"/>
            </a:pPr>
            <a:r>
              <a:rPr lang="en-GB" dirty="0">
                <a:latin typeface="Arial" panose="020B0604020202020204" pitchFamily="34" charset="0"/>
                <a:cs typeface="Arial" panose="020B0604020202020204" pitchFamily="34" charset="0"/>
              </a:rPr>
              <a:t>In 2012 at Key Stage 2, pupils with SEND achieved roughly half as well as those with no identified SEND at English and Maths (43% achieved level 4 in comparison with 91%).  </a:t>
            </a:r>
            <a:endParaRPr lang="en-GB" dirty="0" smtClean="0">
              <a:latin typeface="Arial" panose="020B0604020202020204" pitchFamily="34" charset="0"/>
              <a:cs typeface="Arial" panose="020B0604020202020204" pitchFamily="34" charset="0"/>
            </a:endParaRPr>
          </a:p>
          <a:p>
            <a:pPr marL="742950" lvl="1" indent="-285750" fontAlgn="base">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742950" lvl="1" indent="-285750" fontAlgn="base">
              <a:buFont typeface="Arial" panose="020B0604020202020204" pitchFamily="34" charset="0"/>
              <a:buChar char="•"/>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percentage of pupils with SEND achieving 5 or more GCSEs at grade A* to C was 22% in comparison with 69% with no identified SEND at Key Stage 4/5.   </a:t>
            </a:r>
            <a:endParaRPr lang="en-GB" dirty="0" smtClean="0">
              <a:latin typeface="Arial" panose="020B0604020202020204" pitchFamily="34" charset="0"/>
              <a:cs typeface="Arial" panose="020B0604020202020204" pitchFamily="34" charset="0"/>
            </a:endParaRPr>
          </a:p>
          <a:p>
            <a:pPr lvl="1" fontAlgn="base"/>
            <a:endParaRPr lang="en-GB" dirty="0">
              <a:latin typeface="Arial" panose="020B0604020202020204" pitchFamily="34" charset="0"/>
              <a:cs typeface="Arial" panose="020B0604020202020204" pitchFamily="34" charset="0"/>
            </a:endParaRPr>
          </a:p>
          <a:p>
            <a:pPr marL="742950" lvl="1" indent="-285750" fontAlgn="base">
              <a:buFont typeface="Arial" panose="020B0604020202020204" pitchFamily="34" charset="0"/>
              <a:buChar char="•"/>
            </a:pPr>
            <a:r>
              <a:rPr lang="en-GB" dirty="0">
                <a:latin typeface="Arial" panose="020B0604020202020204" pitchFamily="34" charset="0"/>
                <a:cs typeface="Arial" panose="020B0604020202020204" pitchFamily="34" charset="0"/>
              </a:rPr>
              <a:t>Around 30% of all young people with statements of SEND at 16 are not in education, employment or training at 18 compared to 13% of their </a:t>
            </a:r>
            <a:r>
              <a:rPr lang="en-GB" dirty="0" smtClean="0">
                <a:latin typeface="Arial" panose="020B0604020202020204" pitchFamily="34" charset="0"/>
                <a:cs typeface="Arial" panose="020B0604020202020204" pitchFamily="34" charset="0"/>
              </a:rPr>
              <a:t>peers.  </a:t>
            </a:r>
          </a:p>
          <a:p>
            <a:pPr marL="742950" lvl="1" indent="-285750" fontAlgn="base">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742950" lvl="1" indent="-285750" fontAlgn="base">
              <a:buFont typeface="Arial" panose="020B0604020202020204" pitchFamily="34" charset="0"/>
              <a:buChar char="•"/>
            </a:pPr>
            <a:r>
              <a:rPr lang="en-GB" dirty="0" smtClean="0">
                <a:latin typeface="Arial" panose="020B0604020202020204" pitchFamily="34" charset="0"/>
                <a:cs typeface="Arial" panose="020B0604020202020204" pitchFamily="34" charset="0"/>
              </a:rPr>
              <a:t>Employment </a:t>
            </a:r>
            <a:r>
              <a:rPr lang="en-GB" dirty="0">
                <a:latin typeface="Arial" panose="020B0604020202020204" pitchFamily="34" charset="0"/>
                <a:cs typeface="Arial" panose="020B0604020202020204" pitchFamily="34" charset="0"/>
              </a:rPr>
              <a:t>rates for those with learning difficulties are much lower still: some data indicates less than 10% (NHS Information Centre for Health and Social Care (2008). </a:t>
            </a:r>
            <a:endParaRPr lang="en-GB" dirty="0" smtClean="0">
              <a:latin typeface="Arial" panose="020B0604020202020204" pitchFamily="34" charset="0"/>
              <a:cs typeface="Arial" panose="020B0604020202020204" pitchFamily="34" charset="0"/>
            </a:endParaRPr>
          </a:p>
          <a:p>
            <a:pPr lvl="1" fontAlgn="base"/>
            <a:endParaRPr lang="en-GB" dirty="0"/>
          </a:p>
          <a:p>
            <a:pPr lvl="1" fontAlgn="base"/>
            <a:endParaRPr lang="en-GB" dirty="0"/>
          </a:p>
        </p:txBody>
      </p:sp>
      <p:sp>
        <p:nvSpPr>
          <p:cNvPr id="3" name="Title 1"/>
          <p:cNvSpPr txBox="1">
            <a:spLocks/>
          </p:cNvSpPr>
          <p:nvPr/>
        </p:nvSpPr>
        <p:spPr>
          <a:xfrm>
            <a:off x="0" y="274638"/>
            <a:ext cx="8748464" cy="149817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smtClean="0">
                <a:solidFill>
                  <a:schemeClr val="tx2"/>
                </a:solidFill>
                <a:latin typeface="Arial" panose="020B0604020202020204" pitchFamily="34" charset="0"/>
                <a:cs typeface="Arial" panose="020B0604020202020204" pitchFamily="34" charset="0"/>
              </a:rPr>
              <a:t>2. The case for change: The impact on children and young people</a:t>
            </a:r>
            <a:endParaRPr lang="en-GB" sz="4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3587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692696"/>
            <a:ext cx="7772400" cy="1470025"/>
          </a:xfrm>
        </p:spPr>
        <p:txBody>
          <a:bodyPr/>
          <a:lstStyle/>
          <a:p>
            <a:pPr algn="l"/>
            <a:r>
              <a:rPr lang="en-GB" dirty="0" smtClean="0">
                <a:solidFill>
                  <a:schemeClr val="tx2"/>
                </a:solidFill>
                <a:latin typeface="Arial" panose="020B0604020202020204" pitchFamily="34" charset="0"/>
                <a:cs typeface="Arial" panose="020B0604020202020204" pitchFamily="34" charset="0"/>
              </a:rPr>
              <a:t>3. </a:t>
            </a:r>
            <a:r>
              <a:rPr lang="en-GB" dirty="0">
                <a:solidFill>
                  <a:schemeClr val="tx2"/>
                </a:solidFill>
                <a:latin typeface="Arial" panose="020B0604020202020204" pitchFamily="34" charset="0"/>
                <a:cs typeface="Arial" panose="020B0604020202020204" pitchFamily="34" charset="0"/>
              </a:rPr>
              <a:t>The r</a:t>
            </a:r>
            <a:r>
              <a:rPr lang="en-GB" dirty="0" smtClean="0">
                <a:solidFill>
                  <a:schemeClr val="tx2"/>
                </a:solidFill>
                <a:latin typeface="Arial" panose="020B0604020202020204" pitchFamily="34" charset="0"/>
                <a:cs typeface="Arial" panose="020B0604020202020204" pitchFamily="34" charset="0"/>
              </a:rPr>
              <a:t>eform vision</a:t>
            </a:r>
            <a:endParaRPr lang="en-GB" dirty="0">
              <a:solidFill>
                <a:schemeClr val="tx2"/>
              </a:solidFill>
            </a:endParaRPr>
          </a:p>
        </p:txBody>
      </p:sp>
      <p:sp>
        <p:nvSpPr>
          <p:cNvPr id="3" name="Subtitle 2"/>
          <p:cNvSpPr>
            <a:spLocks noGrp="1"/>
          </p:cNvSpPr>
          <p:nvPr>
            <p:ph type="subTitle" idx="1"/>
          </p:nvPr>
        </p:nvSpPr>
        <p:spPr>
          <a:xfrm>
            <a:off x="755576" y="2564904"/>
            <a:ext cx="7192888" cy="2304256"/>
          </a:xfrm>
        </p:spPr>
        <p:txBody>
          <a:bodyPr>
            <a:noAutofit/>
          </a:bodyPr>
          <a:lstStyle/>
          <a:p>
            <a:pPr marL="285750" indent="-285750" algn="l">
              <a:buFont typeface="Arial" panose="020B0604020202020204" pitchFamily="34" charset="0"/>
              <a:buChar char="•"/>
            </a:pPr>
            <a:r>
              <a:rPr lang="en-GB" sz="1800" b="1" dirty="0">
                <a:solidFill>
                  <a:srgbClr val="002060"/>
                </a:solidFill>
                <a:latin typeface="Arial" panose="020B0604020202020204" pitchFamily="34" charset="0"/>
                <a:cs typeface="Arial" panose="020B0604020202020204" pitchFamily="34" charset="0"/>
                <a:hlinkClick r:id="rId3" action="ppaction://hlinksldjump"/>
              </a:rPr>
              <a:t>Joined up </a:t>
            </a:r>
            <a:r>
              <a:rPr lang="en-GB" sz="1800" b="1" dirty="0" smtClean="0">
                <a:solidFill>
                  <a:srgbClr val="002060"/>
                </a:solidFill>
                <a:latin typeface="Arial" panose="020B0604020202020204" pitchFamily="34" charset="0"/>
                <a:cs typeface="Arial" panose="020B0604020202020204" pitchFamily="34" charset="0"/>
                <a:hlinkClick r:id="rId3" action="ppaction://hlinksldjump"/>
              </a:rPr>
              <a:t>support across </a:t>
            </a:r>
            <a:r>
              <a:rPr lang="en-GB" sz="1800" b="1" dirty="0">
                <a:solidFill>
                  <a:srgbClr val="002060"/>
                </a:solidFill>
                <a:latin typeface="Arial" panose="020B0604020202020204" pitchFamily="34" charset="0"/>
                <a:cs typeface="Arial" panose="020B0604020202020204" pitchFamily="34" charset="0"/>
                <a:hlinkClick r:id="rId3" action="ppaction://hlinksldjump"/>
              </a:rPr>
              <a:t>education, health and care, from birth to </a:t>
            </a:r>
            <a:r>
              <a:rPr lang="en-GB" sz="1800" b="1" dirty="0" smtClean="0">
                <a:solidFill>
                  <a:srgbClr val="002060"/>
                </a:solidFill>
                <a:latin typeface="Arial" panose="020B0604020202020204" pitchFamily="34" charset="0"/>
                <a:cs typeface="Arial" panose="020B0604020202020204" pitchFamily="34" charset="0"/>
                <a:hlinkClick r:id="rId3" action="ppaction://hlinksldjump"/>
              </a:rPr>
              <a:t>25</a:t>
            </a:r>
            <a:endParaRPr lang="en-GB" sz="1800" b="1" dirty="0" smtClean="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altLang="en-US" sz="1800" b="1" dirty="0">
                <a:solidFill>
                  <a:srgbClr val="002060"/>
                </a:solidFill>
                <a:latin typeface="Arial" panose="020B0604020202020204" pitchFamily="34" charset="0"/>
                <a:cs typeface="Arial" panose="020B0604020202020204" pitchFamily="34" charset="0"/>
                <a:hlinkClick r:id="rId4" action="ppaction://hlinksldjump"/>
              </a:rPr>
              <a:t>Children and young people at the </a:t>
            </a:r>
            <a:r>
              <a:rPr lang="en-GB" altLang="en-US" sz="1800" b="1" dirty="0" smtClean="0">
                <a:solidFill>
                  <a:srgbClr val="002060"/>
                </a:solidFill>
                <a:latin typeface="Arial" panose="020B0604020202020204" pitchFamily="34" charset="0"/>
                <a:cs typeface="Arial" panose="020B0604020202020204" pitchFamily="34" charset="0"/>
                <a:hlinkClick r:id="rId4" action="ppaction://hlinksldjump"/>
              </a:rPr>
              <a:t>centre</a:t>
            </a:r>
            <a:endParaRPr lang="en-GB" altLang="en-US" sz="1800" b="1" dirty="0" smtClean="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altLang="en-US" sz="1800" b="1" dirty="0" smtClean="0">
                <a:solidFill>
                  <a:srgbClr val="002060"/>
                </a:solidFill>
                <a:latin typeface="Arial" panose="020B0604020202020204" pitchFamily="34" charset="0"/>
                <a:cs typeface="Arial" panose="020B0604020202020204" pitchFamily="34" charset="0"/>
                <a:hlinkClick r:id="rId5" action="ppaction://hlinksldjump"/>
              </a:rPr>
              <a:t>Participation in decision making</a:t>
            </a:r>
            <a:endParaRPr lang="en-GB" altLang="en-US" sz="1800" b="1" dirty="0" smtClean="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800" b="1" dirty="0" smtClean="0">
                <a:solidFill>
                  <a:srgbClr val="002060"/>
                </a:solidFill>
                <a:latin typeface="Arial" panose="020B0604020202020204" pitchFamily="34" charset="0"/>
                <a:cs typeface="Arial" panose="020B0604020202020204" pitchFamily="34" charset="0"/>
                <a:hlinkClick r:id="rId6" action="ppaction://hlinksldjump"/>
              </a:rPr>
              <a:t>A </a:t>
            </a:r>
            <a:r>
              <a:rPr lang="en-GB" sz="1800" b="1" dirty="0">
                <a:solidFill>
                  <a:srgbClr val="002060"/>
                </a:solidFill>
                <a:latin typeface="Arial" panose="020B0604020202020204" pitchFamily="34" charset="0"/>
                <a:cs typeface="Arial" panose="020B0604020202020204" pitchFamily="34" charset="0"/>
                <a:hlinkClick r:id="rId6" action="ppaction://hlinksldjump"/>
              </a:rPr>
              <a:t>whole school </a:t>
            </a:r>
            <a:r>
              <a:rPr lang="en-GB" sz="1800" b="1" dirty="0" smtClean="0">
                <a:solidFill>
                  <a:srgbClr val="002060"/>
                </a:solidFill>
                <a:latin typeface="Arial" panose="020B0604020202020204" pitchFamily="34" charset="0"/>
                <a:cs typeface="Arial" panose="020B0604020202020204" pitchFamily="34" charset="0"/>
                <a:hlinkClick r:id="rId6" action="ppaction://hlinksldjump"/>
              </a:rPr>
              <a:t>approach</a:t>
            </a:r>
            <a:endParaRPr lang="en-GB" sz="1800" b="1" dirty="0" smtClean="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800" b="1" dirty="0" smtClean="0">
                <a:solidFill>
                  <a:srgbClr val="002060"/>
                </a:solidFill>
                <a:latin typeface="Arial" panose="020B0604020202020204" pitchFamily="34" charset="0"/>
                <a:cs typeface="Arial" panose="020B0604020202020204" pitchFamily="34" charset="0"/>
                <a:hlinkClick r:id="rId7" action="ppaction://hlinksldjump"/>
              </a:rPr>
              <a:t>What does success look for schools?</a:t>
            </a:r>
            <a:endParaRPr lang="en-GB" sz="1800" b="1" dirty="0" smtClean="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800" b="1" dirty="0" smtClean="0">
                <a:solidFill>
                  <a:srgbClr val="002060"/>
                </a:solidFill>
                <a:latin typeface="Arial" panose="020B0604020202020204" pitchFamily="34" charset="0"/>
                <a:cs typeface="Arial" panose="020B0604020202020204" pitchFamily="34" charset="0"/>
                <a:hlinkClick r:id="rId8" action="ppaction://hlinksldjump"/>
              </a:rPr>
              <a:t>Wider reform</a:t>
            </a:r>
            <a:endParaRPr lang="en-GB" sz="1800" b="1"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8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800" dirty="0"/>
          </a:p>
        </p:txBody>
      </p:sp>
    </p:spTree>
    <p:extLst>
      <p:ext uri="{BB962C8B-B14F-4D97-AF65-F5344CB8AC3E}">
        <p14:creationId xmlns:p14="http://schemas.microsoft.com/office/powerpoint/2010/main" val="2690970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539272" cy="1988840"/>
          </a:xfrm>
        </p:spPr>
        <p:txBody>
          <a:bodyPr>
            <a:normAutofit fontScale="90000"/>
          </a:bodyPr>
          <a:lstStyle/>
          <a:p>
            <a:pPr algn="l"/>
            <a:r>
              <a:rPr lang="en-GB" dirty="0" smtClean="0">
                <a:solidFill>
                  <a:schemeClr val="tx2"/>
                </a:solidFill>
                <a:latin typeface="Arial" panose="020B0604020202020204" pitchFamily="34" charset="0"/>
                <a:cs typeface="Arial" panose="020B0604020202020204" pitchFamily="34" charset="0"/>
              </a:rPr>
              <a:t>3. The reform </a:t>
            </a:r>
            <a:r>
              <a:rPr lang="en-GB" dirty="0">
                <a:solidFill>
                  <a:schemeClr val="tx2"/>
                </a:solidFill>
                <a:latin typeface="Arial" panose="020B0604020202020204" pitchFamily="34" charset="0"/>
                <a:cs typeface="Arial" panose="020B0604020202020204" pitchFamily="34" charset="0"/>
              </a:rPr>
              <a:t>vision</a:t>
            </a:r>
            <a:r>
              <a:rPr lang="en-GB" dirty="0" smtClean="0">
                <a:solidFill>
                  <a:schemeClr val="tx2"/>
                </a:solidFill>
                <a:latin typeface="Arial" panose="020B0604020202020204" pitchFamily="34" charset="0"/>
                <a:cs typeface="Arial" panose="020B0604020202020204" pitchFamily="34" charset="0"/>
              </a:rPr>
              <a:t>:  Joined </a:t>
            </a:r>
            <a:r>
              <a:rPr lang="en-GB" dirty="0">
                <a:solidFill>
                  <a:schemeClr val="tx2"/>
                </a:solidFill>
                <a:latin typeface="Arial" panose="020B0604020202020204" pitchFamily="34" charset="0"/>
                <a:cs typeface="Arial" panose="020B0604020202020204" pitchFamily="34" charset="0"/>
              </a:rPr>
              <a:t>up </a:t>
            </a:r>
            <a:r>
              <a:rPr lang="en-GB" dirty="0" smtClean="0">
                <a:solidFill>
                  <a:schemeClr val="tx2"/>
                </a:solidFill>
                <a:latin typeface="Arial" panose="020B0604020202020204" pitchFamily="34" charset="0"/>
                <a:cs typeface="Arial" panose="020B0604020202020204" pitchFamily="34" charset="0"/>
              </a:rPr>
              <a:t>support across </a:t>
            </a:r>
            <a:r>
              <a:rPr lang="en-GB" dirty="0">
                <a:solidFill>
                  <a:schemeClr val="tx2"/>
                </a:solidFill>
                <a:latin typeface="Arial" panose="020B0604020202020204" pitchFamily="34" charset="0"/>
                <a:cs typeface="Arial" panose="020B0604020202020204" pitchFamily="34" charset="0"/>
              </a:rPr>
              <a:t>education, health and care, from birth to </a:t>
            </a:r>
            <a:r>
              <a:rPr lang="en-GB" dirty="0" smtClean="0">
                <a:solidFill>
                  <a:schemeClr val="tx2"/>
                </a:solidFill>
                <a:latin typeface="Arial" panose="020B0604020202020204" pitchFamily="34" charset="0"/>
                <a:cs typeface="Arial" panose="020B0604020202020204" pitchFamily="34" charset="0"/>
              </a:rPr>
              <a:t>25</a:t>
            </a:r>
            <a:endParaRPr lang="en-GB" dirty="0">
              <a:solidFill>
                <a:schemeClr val="tx2"/>
              </a:solidFill>
            </a:endParaRPr>
          </a:p>
        </p:txBody>
      </p:sp>
      <p:sp>
        <p:nvSpPr>
          <p:cNvPr id="3" name="Content Placeholder 2"/>
          <p:cNvSpPr>
            <a:spLocks noGrp="1"/>
          </p:cNvSpPr>
          <p:nvPr>
            <p:ph idx="1"/>
          </p:nvPr>
        </p:nvSpPr>
        <p:spPr>
          <a:xfrm>
            <a:off x="683568" y="2132856"/>
            <a:ext cx="7776864" cy="4857403"/>
          </a:xfrm>
        </p:spPr>
        <p:txBody>
          <a:bodyPr>
            <a:noAutofit/>
          </a:bodyPr>
          <a:lstStyle/>
          <a:p>
            <a:r>
              <a:rPr lang="en-GB" sz="1800" dirty="0" smtClean="0">
                <a:latin typeface="Arial" panose="020B0604020202020204" pitchFamily="34" charset="0"/>
                <a:cs typeface="Arial" panose="020B0604020202020204" pitchFamily="34" charset="0"/>
              </a:rPr>
              <a:t>Participation </a:t>
            </a:r>
            <a:r>
              <a:rPr lang="en-GB" sz="1800" dirty="0">
                <a:latin typeface="Arial" panose="020B0604020202020204" pitchFamily="34" charset="0"/>
                <a:cs typeface="Arial" panose="020B0604020202020204" pitchFamily="34" charset="0"/>
              </a:rPr>
              <a:t>of children, their parents and young people in decision- </a:t>
            </a:r>
            <a:r>
              <a:rPr lang="en-GB" sz="1800" dirty="0" smtClean="0">
                <a:latin typeface="Arial" panose="020B0604020202020204" pitchFamily="34" charset="0"/>
                <a:cs typeface="Arial" panose="020B0604020202020204" pitchFamily="34" charset="0"/>
              </a:rPr>
              <a:t>making. </a:t>
            </a:r>
            <a:endParaRPr lang="en-GB" sz="1800" dirty="0">
              <a:latin typeface="Arial" panose="020B0604020202020204" pitchFamily="34" charset="0"/>
              <a:cs typeface="Arial" panose="020B0604020202020204" pitchFamily="34" charset="0"/>
            </a:endParaRPr>
          </a:p>
          <a:p>
            <a:r>
              <a:rPr lang="en-GB" sz="1800" dirty="0" smtClean="0">
                <a:latin typeface="Arial" panose="020B0604020202020204" pitchFamily="34" charset="0"/>
                <a:cs typeface="Arial" panose="020B0604020202020204" pitchFamily="34" charset="0"/>
              </a:rPr>
              <a:t>Early </a:t>
            </a:r>
            <a:r>
              <a:rPr lang="en-GB" sz="1800" dirty="0">
                <a:latin typeface="Arial" panose="020B0604020202020204" pitchFamily="34" charset="0"/>
                <a:cs typeface="Arial" panose="020B0604020202020204" pitchFamily="34" charset="0"/>
              </a:rPr>
              <a:t>identification of children and young people’s needs and early intervention to support </a:t>
            </a:r>
            <a:r>
              <a:rPr lang="en-GB" sz="1800" dirty="0" smtClean="0">
                <a:latin typeface="Arial" panose="020B0604020202020204" pitchFamily="34" charset="0"/>
                <a:cs typeface="Arial" panose="020B0604020202020204" pitchFamily="34" charset="0"/>
              </a:rPr>
              <a:t>them. </a:t>
            </a:r>
            <a:endParaRPr lang="en-GB" sz="1800" dirty="0">
              <a:latin typeface="Arial" panose="020B0604020202020204" pitchFamily="34" charset="0"/>
              <a:cs typeface="Arial" panose="020B0604020202020204" pitchFamily="34" charset="0"/>
            </a:endParaRPr>
          </a:p>
          <a:p>
            <a:r>
              <a:rPr lang="en-GB" sz="1800" dirty="0" smtClean="0">
                <a:latin typeface="Arial" panose="020B0604020202020204" pitchFamily="34" charset="0"/>
                <a:cs typeface="Arial" panose="020B0604020202020204" pitchFamily="34" charset="0"/>
              </a:rPr>
              <a:t>Greater </a:t>
            </a:r>
            <a:r>
              <a:rPr lang="en-GB" sz="1800" dirty="0">
                <a:latin typeface="Arial" panose="020B0604020202020204" pitchFamily="34" charset="0"/>
                <a:cs typeface="Arial" panose="020B0604020202020204" pitchFamily="34" charset="0"/>
              </a:rPr>
              <a:t>choice and control for young people and parents over </a:t>
            </a:r>
            <a:r>
              <a:rPr lang="en-GB" sz="1800" dirty="0" smtClean="0">
                <a:latin typeface="Arial" panose="020B0604020202020204" pitchFamily="34" charset="0"/>
                <a:cs typeface="Arial" panose="020B0604020202020204" pitchFamily="34" charset="0"/>
              </a:rPr>
              <a:t>support. </a:t>
            </a:r>
            <a:endParaRPr lang="en-GB" sz="1800" dirty="0">
              <a:latin typeface="Arial" panose="020B0604020202020204" pitchFamily="34" charset="0"/>
              <a:cs typeface="Arial" panose="020B0604020202020204" pitchFamily="34" charset="0"/>
            </a:endParaRPr>
          </a:p>
          <a:p>
            <a:r>
              <a:rPr lang="en-GB" sz="1800" dirty="0" smtClean="0">
                <a:latin typeface="Arial" panose="020B0604020202020204" pitchFamily="34" charset="0"/>
                <a:cs typeface="Arial" panose="020B0604020202020204" pitchFamily="34" charset="0"/>
              </a:rPr>
              <a:t>Collaboration </a:t>
            </a:r>
            <a:r>
              <a:rPr lang="en-GB" sz="1800" dirty="0">
                <a:latin typeface="Arial" panose="020B0604020202020204" pitchFamily="34" charset="0"/>
                <a:cs typeface="Arial" panose="020B0604020202020204" pitchFamily="34" charset="0"/>
              </a:rPr>
              <a:t>between education, health and social care services to provide </a:t>
            </a:r>
            <a:r>
              <a:rPr lang="en-GB" sz="1800" dirty="0" smtClean="0">
                <a:latin typeface="Arial" panose="020B0604020202020204" pitchFamily="34" charset="0"/>
                <a:cs typeface="Arial" panose="020B0604020202020204" pitchFamily="34" charset="0"/>
              </a:rPr>
              <a:t>support. </a:t>
            </a:r>
            <a:endParaRPr lang="en-GB" sz="1800" dirty="0">
              <a:latin typeface="Arial" panose="020B0604020202020204" pitchFamily="34" charset="0"/>
              <a:cs typeface="Arial" panose="020B0604020202020204" pitchFamily="34" charset="0"/>
            </a:endParaRPr>
          </a:p>
          <a:p>
            <a:r>
              <a:rPr lang="en-GB" sz="1800" dirty="0" smtClean="0">
                <a:latin typeface="Arial" panose="020B0604020202020204" pitchFamily="34" charset="0"/>
                <a:cs typeface="Arial" panose="020B0604020202020204" pitchFamily="34" charset="0"/>
              </a:rPr>
              <a:t>High </a:t>
            </a:r>
            <a:r>
              <a:rPr lang="en-GB" sz="1800" dirty="0">
                <a:latin typeface="Arial" panose="020B0604020202020204" pitchFamily="34" charset="0"/>
                <a:cs typeface="Arial" panose="020B0604020202020204" pitchFamily="34" charset="0"/>
              </a:rPr>
              <a:t>quality provision to meet the needs of children and young people with </a:t>
            </a:r>
            <a:r>
              <a:rPr lang="en-GB" sz="1800" dirty="0" smtClean="0">
                <a:latin typeface="Arial" panose="020B0604020202020204" pitchFamily="34" charset="0"/>
                <a:cs typeface="Arial" panose="020B0604020202020204" pitchFamily="34" charset="0"/>
              </a:rPr>
              <a:t>SEN. </a:t>
            </a:r>
            <a:endParaRPr lang="en-GB" sz="1800" dirty="0">
              <a:latin typeface="Arial" panose="020B0604020202020204" pitchFamily="34" charset="0"/>
              <a:cs typeface="Arial" panose="020B0604020202020204" pitchFamily="34" charset="0"/>
            </a:endParaRPr>
          </a:p>
          <a:p>
            <a:r>
              <a:rPr lang="en-GB" sz="1800" dirty="0" smtClean="0">
                <a:latin typeface="Arial" panose="020B0604020202020204" pitchFamily="34" charset="0"/>
                <a:cs typeface="Arial" panose="020B0604020202020204" pitchFamily="34" charset="0"/>
              </a:rPr>
              <a:t>Focus </a:t>
            </a:r>
            <a:r>
              <a:rPr lang="en-GB" sz="1800" dirty="0">
                <a:latin typeface="Arial" panose="020B0604020202020204" pitchFamily="34" charset="0"/>
                <a:cs typeface="Arial" panose="020B0604020202020204" pitchFamily="34" charset="0"/>
              </a:rPr>
              <a:t>on inclusive practice and removing barriers to </a:t>
            </a:r>
            <a:r>
              <a:rPr lang="en-GB" sz="1800" dirty="0" smtClean="0">
                <a:latin typeface="Arial" panose="020B0604020202020204" pitchFamily="34" charset="0"/>
                <a:cs typeface="Arial" panose="020B0604020202020204" pitchFamily="34" charset="0"/>
              </a:rPr>
              <a:t>learning. </a:t>
            </a:r>
            <a:endParaRPr lang="en-GB" sz="1800" dirty="0">
              <a:latin typeface="Arial" panose="020B0604020202020204" pitchFamily="34" charset="0"/>
              <a:cs typeface="Arial" panose="020B0604020202020204" pitchFamily="34" charset="0"/>
            </a:endParaRPr>
          </a:p>
          <a:p>
            <a:r>
              <a:rPr lang="en-GB" sz="1800" dirty="0" smtClean="0">
                <a:latin typeface="Arial" panose="020B0604020202020204" pitchFamily="34" charset="0"/>
                <a:cs typeface="Arial" panose="020B0604020202020204" pitchFamily="34" charset="0"/>
              </a:rPr>
              <a:t>Successful </a:t>
            </a:r>
            <a:r>
              <a:rPr lang="en-GB" sz="1800" dirty="0">
                <a:latin typeface="Arial" panose="020B0604020202020204" pitchFamily="34" charset="0"/>
                <a:cs typeface="Arial" panose="020B0604020202020204" pitchFamily="34" charset="0"/>
              </a:rPr>
              <a:t>preparation for adulthood, including independent living and </a:t>
            </a:r>
            <a:r>
              <a:rPr lang="en-GB" sz="1800" dirty="0" smtClean="0">
                <a:latin typeface="Arial" panose="020B0604020202020204" pitchFamily="34" charset="0"/>
                <a:cs typeface="Arial" panose="020B0604020202020204" pitchFamily="34" charset="0"/>
              </a:rPr>
              <a:t>employment. </a:t>
            </a:r>
            <a:endParaRPr lang="en-GB" sz="18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293141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Oval 2"/>
          <p:cNvSpPr>
            <a:spLocks noChangeAspect="1" noChangeArrowheads="1"/>
          </p:cNvSpPr>
          <p:nvPr/>
        </p:nvSpPr>
        <p:spPr bwMode="gray">
          <a:xfrm>
            <a:off x="1795463" y="1306513"/>
            <a:ext cx="5300662" cy="4951412"/>
          </a:xfrm>
          <a:prstGeom prst="ellipse">
            <a:avLst/>
          </a:prstGeom>
          <a:solidFill>
            <a:schemeClr val="accent4">
              <a:lumMod val="60000"/>
              <a:lumOff val="40000"/>
            </a:schemeClr>
          </a:solidFill>
          <a:ln w="12700">
            <a:solidFill>
              <a:schemeClr val="tx1"/>
            </a:solidFill>
            <a:prstDash val="dash"/>
            <a:round/>
            <a:headEnd/>
            <a:tailEnd/>
          </a:ln>
          <a:effectLst/>
          <a:extLst/>
        </p:spPr>
        <p:txBody>
          <a:bodyPr wrap="none" lIns="90000" rIns="90000" anchor="ctr"/>
          <a:lstStyle>
            <a:lvl1pPr algn="l">
              <a:defRPr>
                <a:solidFill>
                  <a:schemeClr val="tx1"/>
                </a:solidFill>
                <a:latin typeface="Arial" charset="0"/>
              </a:defRPr>
            </a:lvl1pPr>
            <a:lvl2pPr marL="228600" indent="-114300" algn="l">
              <a:defRPr>
                <a:solidFill>
                  <a:schemeClr val="tx1"/>
                </a:solidFill>
                <a:latin typeface="Arial" charset="0"/>
              </a:defRPr>
            </a:lvl2pPr>
            <a:lvl3pPr marL="457200" indent="-114300" algn="l">
              <a:defRPr>
                <a:solidFill>
                  <a:schemeClr val="tx1"/>
                </a:solidFill>
                <a:latin typeface="Arial" charset="0"/>
              </a:defRPr>
            </a:lvl3pPr>
            <a:lvl4pPr marL="690563" indent="-119063"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eaLnBrk="0" hangingPunct="0"/>
            <a:endParaRPr lang="en-US" altLang="en-US" sz="900" b="1" dirty="0"/>
          </a:p>
        </p:txBody>
      </p:sp>
      <p:sp>
        <p:nvSpPr>
          <p:cNvPr id="149507" name="Text Box 3"/>
          <p:cNvSpPr txBox="1">
            <a:spLocks noChangeArrowheads="1"/>
          </p:cNvSpPr>
          <p:nvPr/>
        </p:nvSpPr>
        <p:spPr bwMode="auto">
          <a:xfrm>
            <a:off x="2217738" y="5135844"/>
            <a:ext cx="1762125" cy="463846"/>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algn="ctr" eaLnBrk="0" hangingPunct="0">
              <a:spcBef>
                <a:spcPct val="50000"/>
              </a:spcBef>
            </a:pPr>
            <a:r>
              <a:rPr lang="en-GB" altLang="en-US" sz="1200" b="1" dirty="0" smtClean="0"/>
              <a:t>Option of a Personal Budget</a:t>
            </a:r>
            <a:endParaRPr lang="en-GB" altLang="en-US" sz="1200" b="1" dirty="0"/>
          </a:p>
        </p:txBody>
      </p:sp>
      <p:sp>
        <p:nvSpPr>
          <p:cNvPr id="149508" name="Text Box 4"/>
          <p:cNvSpPr txBox="1">
            <a:spLocks noChangeArrowheads="1"/>
          </p:cNvSpPr>
          <p:nvPr/>
        </p:nvSpPr>
        <p:spPr bwMode="auto">
          <a:xfrm>
            <a:off x="4525963" y="5135844"/>
            <a:ext cx="2154262" cy="463846"/>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pPr algn="ctr" eaLnBrk="0" hangingPunct="0">
              <a:spcBef>
                <a:spcPct val="50000"/>
              </a:spcBef>
            </a:pPr>
            <a:r>
              <a:rPr lang="en-GB" altLang="en-US" sz="1200" b="1" dirty="0" smtClean="0"/>
              <a:t>Integrated assessment and planning</a:t>
            </a:r>
            <a:endParaRPr lang="en-GB" altLang="en-US" sz="1200" b="1" dirty="0"/>
          </a:p>
        </p:txBody>
      </p:sp>
      <p:sp>
        <p:nvSpPr>
          <p:cNvPr id="149509" name="Text Box 5"/>
          <p:cNvSpPr txBox="1">
            <a:spLocks noChangeArrowheads="1"/>
          </p:cNvSpPr>
          <p:nvPr/>
        </p:nvSpPr>
        <p:spPr bwMode="auto">
          <a:xfrm>
            <a:off x="3729038" y="1849870"/>
            <a:ext cx="1593850" cy="27918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algn="ctr" eaLnBrk="0" hangingPunct="0">
              <a:spcBef>
                <a:spcPct val="50000"/>
              </a:spcBef>
            </a:pPr>
            <a:r>
              <a:rPr lang="en-GB" altLang="en-US" sz="1200" b="1" dirty="0" smtClean="0"/>
              <a:t>Joint commissioning</a:t>
            </a:r>
            <a:endParaRPr lang="en-GB" altLang="en-US" sz="1200" b="1" dirty="0"/>
          </a:p>
        </p:txBody>
      </p:sp>
      <p:sp>
        <p:nvSpPr>
          <p:cNvPr id="149510" name="Text Box 6"/>
          <p:cNvSpPr txBox="1">
            <a:spLocks noChangeArrowheads="1"/>
          </p:cNvSpPr>
          <p:nvPr/>
        </p:nvSpPr>
        <p:spPr bwMode="auto">
          <a:xfrm>
            <a:off x="1824038" y="4487179"/>
            <a:ext cx="1476375" cy="27918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0" hangingPunct="0">
              <a:spcBef>
                <a:spcPct val="50000"/>
              </a:spcBef>
            </a:pPr>
            <a:endParaRPr lang="en-GB" altLang="en-US" sz="1200" b="1" dirty="0"/>
          </a:p>
        </p:txBody>
      </p:sp>
      <p:sp>
        <p:nvSpPr>
          <p:cNvPr id="149511" name="Text Box 7"/>
          <p:cNvSpPr txBox="1">
            <a:spLocks noChangeArrowheads="1"/>
          </p:cNvSpPr>
          <p:nvPr/>
        </p:nvSpPr>
        <p:spPr bwMode="auto">
          <a:xfrm>
            <a:off x="2243138" y="2312171"/>
            <a:ext cx="1057275" cy="83317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0" hangingPunct="0">
              <a:spcBef>
                <a:spcPct val="50000"/>
              </a:spcBef>
            </a:pPr>
            <a:r>
              <a:rPr lang="en-GB" altLang="en-US" sz="1200" b="1" dirty="0" smtClean="0"/>
              <a:t>Better disagreement resolution processes</a:t>
            </a:r>
            <a:endParaRPr lang="en-GB" altLang="en-US" sz="1200" b="1" dirty="0"/>
          </a:p>
        </p:txBody>
      </p:sp>
      <p:sp>
        <p:nvSpPr>
          <p:cNvPr id="149512" name="Rectangle 8"/>
          <p:cNvSpPr>
            <a:spLocks noGrp="1" noChangeArrowheads="1"/>
          </p:cNvSpPr>
          <p:nvPr>
            <p:ph type="title"/>
          </p:nvPr>
        </p:nvSpPr>
        <p:spPr>
          <a:xfrm>
            <a:off x="132860" y="163513"/>
            <a:ext cx="8850126" cy="1143000"/>
          </a:xfrm>
        </p:spPr>
        <p:txBody>
          <a:bodyPr>
            <a:noAutofit/>
          </a:bodyPr>
          <a:lstStyle/>
          <a:p>
            <a:pPr algn="l"/>
            <a:r>
              <a:rPr lang="en-GB" altLang="en-US" sz="4000" dirty="0" smtClean="0">
                <a:solidFill>
                  <a:schemeClr val="tx2"/>
                </a:solidFill>
                <a:latin typeface="Arial" panose="020B0604020202020204" pitchFamily="34" charset="0"/>
                <a:cs typeface="Arial" panose="020B0604020202020204" pitchFamily="34" charset="0"/>
              </a:rPr>
              <a:t>3. The reform vision: Children </a:t>
            </a:r>
            <a:r>
              <a:rPr lang="en-GB" altLang="en-US" sz="4000" dirty="0">
                <a:solidFill>
                  <a:schemeClr val="tx2"/>
                </a:solidFill>
                <a:latin typeface="Arial" panose="020B0604020202020204" pitchFamily="34" charset="0"/>
                <a:cs typeface="Arial" panose="020B0604020202020204" pitchFamily="34" charset="0"/>
              </a:rPr>
              <a:t>and young people at the centre</a:t>
            </a:r>
          </a:p>
        </p:txBody>
      </p:sp>
      <p:sp>
        <p:nvSpPr>
          <p:cNvPr id="149513" name="Oval 9"/>
          <p:cNvSpPr>
            <a:spLocks noChangeAspect="1" noChangeArrowheads="1"/>
          </p:cNvSpPr>
          <p:nvPr/>
        </p:nvSpPr>
        <p:spPr bwMode="gray">
          <a:xfrm>
            <a:off x="3729038" y="3090863"/>
            <a:ext cx="1406525" cy="1312862"/>
          </a:xfrm>
          <a:prstGeom prst="ellipse">
            <a:avLst/>
          </a:prstGeom>
          <a:solidFill>
            <a:srgbClr val="FFFF00"/>
          </a:soli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anchor="ctr"/>
          <a:lstStyle>
            <a:lvl1pPr algn="l">
              <a:defRPr>
                <a:solidFill>
                  <a:schemeClr val="tx1"/>
                </a:solidFill>
                <a:latin typeface="Arial" charset="0"/>
              </a:defRPr>
            </a:lvl1pPr>
            <a:lvl2pPr marL="228600" indent="-114300" algn="l">
              <a:defRPr>
                <a:solidFill>
                  <a:schemeClr val="tx1"/>
                </a:solidFill>
                <a:latin typeface="Arial" charset="0"/>
              </a:defRPr>
            </a:lvl2pPr>
            <a:lvl3pPr marL="457200" indent="-114300" algn="l">
              <a:defRPr>
                <a:solidFill>
                  <a:schemeClr val="tx1"/>
                </a:solidFill>
                <a:latin typeface="Arial" charset="0"/>
              </a:defRPr>
            </a:lvl3pPr>
            <a:lvl4pPr marL="690563" indent="-119063"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eaLnBrk="0" hangingPunct="0"/>
            <a:endParaRPr lang="en-US" altLang="en-US" sz="900" b="1" dirty="0"/>
          </a:p>
        </p:txBody>
      </p:sp>
      <p:sp>
        <p:nvSpPr>
          <p:cNvPr id="149514" name="Text Box 10"/>
          <p:cNvSpPr txBox="1">
            <a:spLocks noChangeAspect="1" noChangeArrowheads="1"/>
          </p:cNvSpPr>
          <p:nvPr/>
        </p:nvSpPr>
        <p:spPr bwMode="gray">
          <a:xfrm>
            <a:off x="3614738" y="3214062"/>
            <a:ext cx="161131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anchor="ctr">
            <a:spAutoFit/>
          </a:bodyPr>
          <a:lstStyle>
            <a:lvl1pPr algn="l">
              <a:defRPr>
                <a:solidFill>
                  <a:schemeClr val="tx1"/>
                </a:solidFill>
                <a:latin typeface="Arial" charset="0"/>
              </a:defRPr>
            </a:lvl1pPr>
            <a:lvl2pPr marL="228600" indent="-114300" algn="l">
              <a:defRPr>
                <a:solidFill>
                  <a:schemeClr val="tx1"/>
                </a:solidFill>
                <a:latin typeface="Arial" charset="0"/>
              </a:defRPr>
            </a:lvl2pPr>
            <a:lvl3pPr marL="457200" indent="-114300" algn="l">
              <a:defRPr>
                <a:solidFill>
                  <a:schemeClr val="tx1"/>
                </a:solidFill>
                <a:latin typeface="Arial" charset="0"/>
              </a:defRPr>
            </a:lvl3pPr>
            <a:lvl4pPr marL="690563" indent="-119063"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eaLnBrk="0" hangingPunct="0"/>
            <a:r>
              <a:rPr lang="en-GB" altLang="en-US" sz="1200" b="1" dirty="0" smtClean="0"/>
              <a:t>0-25 </a:t>
            </a:r>
          </a:p>
          <a:p>
            <a:pPr algn="ctr" eaLnBrk="0" hangingPunct="0"/>
            <a:r>
              <a:rPr lang="en-GB" altLang="en-US" sz="1200" b="1" dirty="0" smtClean="0"/>
              <a:t>Children and young people with SEND</a:t>
            </a:r>
          </a:p>
          <a:p>
            <a:pPr algn="ctr" eaLnBrk="0" hangingPunct="0"/>
            <a:r>
              <a:rPr lang="en-GB" altLang="en-US" sz="1200" b="1" dirty="0" smtClean="0"/>
              <a:t>and families </a:t>
            </a:r>
            <a:endParaRPr lang="en-GB" altLang="en-US" sz="1400" b="1" dirty="0">
              <a:latin typeface="Times New Roman" pitchFamily="18" charset="0"/>
            </a:endParaRPr>
          </a:p>
        </p:txBody>
      </p:sp>
      <p:sp>
        <p:nvSpPr>
          <p:cNvPr id="149515" name="Text Box 11"/>
          <p:cNvSpPr txBox="1">
            <a:spLocks noChangeArrowheads="1"/>
          </p:cNvSpPr>
          <p:nvPr/>
        </p:nvSpPr>
        <p:spPr bwMode="auto">
          <a:xfrm>
            <a:off x="-16365" y="1391544"/>
            <a:ext cx="2112963" cy="2064284"/>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algn="l" eaLnBrk="0" hangingPunct="0">
              <a:spcBef>
                <a:spcPct val="50000"/>
              </a:spcBef>
            </a:pPr>
            <a:r>
              <a:rPr lang="en-GB" altLang="en-US" sz="1600" b="1" dirty="0" smtClean="0">
                <a:latin typeface="Arial" panose="020B0604020202020204" pitchFamily="34" charset="0"/>
                <a:cs typeface="Arial" panose="020B0604020202020204" pitchFamily="34" charset="0"/>
              </a:rPr>
              <a:t>Where disagreements happen, they can be resolved early and amicably, with the option of a Tribunal for those that need it. </a:t>
            </a:r>
            <a:endParaRPr lang="en-GB" altLang="en-US" sz="1600" b="1" dirty="0">
              <a:latin typeface="Arial" panose="020B0604020202020204" pitchFamily="34" charset="0"/>
              <a:cs typeface="Arial" panose="020B0604020202020204" pitchFamily="34" charset="0"/>
            </a:endParaRPr>
          </a:p>
        </p:txBody>
      </p:sp>
      <p:sp>
        <p:nvSpPr>
          <p:cNvPr id="149516" name="Text Box 12"/>
          <p:cNvSpPr txBox="1">
            <a:spLocks noChangeArrowheads="1"/>
          </p:cNvSpPr>
          <p:nvPr/>
        </p:nvSpPr>
        <p:spPr bwMode="auto">
          <a:xfrm>
            <a:off x="6718300" y="1447477"/>
            <a:ext cx="2425700" cy="132562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algn="l" eaLnBrk="0" hangingPunct="0">
              <a:spcBef>
                <a:spcPct val="50000"/>
              </a:spcBef>
            </a:pPr>
            <a:r>
              <a:rPr lang="en-GB" altLang="en-US" sz="1600" b="1" dirty="0" smtClean="0">
                <a:latin typeface="Arial" panose="020B0604020202020204" pitchFamily="34" charset="0"/>
                <a:cs typeface="Arial" panose="020B0604020202020204" pitchFamily="34" charset="0"/>
              </a:rPr>
              <a:t>Children, young people and parents understand a joined up system, designed around their needs.</a:t>
            </a:r>
            <a:endParaRPr lang="en-GB" altLang="en-US" sz="1400" b="1" dirty="0">
              <a:latin typeface="Arial" panose="020B0604020202020204" pitchFamily="34" charset="0"/>
              <a:cs typeface="Arial" panose="020B0604020202020204" pitchFamily="34" charset="0"/>
            </a:endParaRPr>
          </a:p>
        </p:txBody>
      </p:sp>
      <p:sp>
        <p:nvSpPr>
          <p:cNvPr id="149517" name="AutoShape 13"/>
          <p:cNvSpPr>
            <a:spLocks noChangeArrowheads="1"/>
          </p:cNvSpPr>
          <p:nvPr/>
        </p:nvSpPr>
        <p:spPr bwMode="auto">
          <a:xfrm>
            <a:off x="2830513" y="2270125"/>
            <a:ext cx="3181350" cy="2974975"/>
          </a:xfrm>
          <a:custGeom>
            <a:avLst/>
            <a:gdLst>
              <a:gd name="G0" fmla="+- 6101 0 0"/>
              <a:gd name="G1" fmla="+- 21600 0 6101"/>
              <a:gd name="G2" fmla="+- 21600 0 610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101" y="10800"/>
                </a:moveTo>
                <a:cubicBezTo>
                  <a:pt x="6101" y="13395"/>
                  <a:pt x="8205" y="15499"/>
                  <a:pt x="10800" y="15499"/>
                </a:cubicBezTo>
                <a:cubicBezTo>
                  <a:pt x="13395" y="15499"/>
                  <a:pt x="15499" y="13395"/>
                  <a:pt x="15499" y="10800"/>
                </a:cubicBezTo>
                <a:cubicBezTo>
                  <a:pt x="15499" y="8205"/>
                  <a:pt x="13395" y="6101"/>
                  <a:pt x="10800" y="6101"/>
                </a:cubicBezTo>
                <a:cubicBezTo>
                  <a:pt x="8205" y="6101"/>
                  <a:pt x="6101" y="8205"/>
                  <a:pt x="6101" y="10800"/>
                </a:cubicBezTo>
                <a:close/>
              </a:path>
            </a:pathLst>
          </a:custGeom>
          <a:solidFill>
            <a:schemeClr val="bg2"/>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endParaRPr lang="en-US" altLang="en-US" sz="900" dirty="0"/>
          </a:p>
        </p:txBody>
      </p:sp>
      <p:sp>
        <p:nvSpPr>
          <p:cNvPr id="149518" name="Text Box 14"/>
          <p:cNvSpPr txBox="1">
            <a:spLocks noChangeArrowheads="1"/>
          </p:cNvSpPr>
          <p:nvPr/>
        </p:nvSpPr>
        <p:spPr bwMode="auto">
          <a:xfrm>
            <a:off x="3809999" y="2651180"/>
            <a:ext cx="1292225" cy="248402"/>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algn="ctr" eaLnBrk="0" hangingPunct="0">
              <a:spcBef>
                <a:spcPct val="50000"/>
              </a:spcBef>
            </a:pPr>
            <a:r>
              <a:rPr lang="en-GB" altLang="en-US" sz="1000" b="1" dirty="0" smtClean="0"/>
              <a:t>Having friends</a:t>
            </a:r>
            <a:endParaRPr lang="en-GB" altLang="en-US" sz="1200" b="1" dirty="0"/>
          </a:p>
        </p:txBody>
      </p:sp>
      <p:sp>
        <p:nvSpPr>
          <p:cNvPr id="149519" name="Text Box 15"/>
          <p:cNvSpPr txBox="1">
            <a:spLocks noChangeArrowheads="1"/>
          </p:cNvSpPr>
          <p:nvPr/>
        </p:nvSpPr>
        <p:spPr bwMode="auto">
          <a:xfrm>
            <a:off x="3779838" y="2367559"/>
            <a:ext cx="1304925" cy="30995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algn="ctr" eaLnBrk="0" hangingPunct="0">
              <a:spcBef>
                <a:spcPct val="50000"/>
              </a:spcBef>
            </a:pPr>
            <a:r>
              <a:rPr lang="en-GB" altLang="en-US" sz="1400" b="1" dirty="0" smtClean="0"/>
              <a:t>Outcomes</a:t>
            </a:r>
            <a:r>
              <a:rPr lang="en-GB" altLang="en-US" sz="1200" b="1" dirty="0" smtClean="0">
                <a:solidFill>
                  <a:schemeClr val="bg1"/>
                </a:solidFill>
              </a:rPr>
              <a:t> </a:t>
            </a:r>
            <a:r>
              <a:rPr lang="en-GB" altLang="en-US" sz="1200" b="1" dirty="0" smtClean="0"/>
              <a:t> </a:t>
            </a:r>
            <a:endParaRPr lang="en-GB" altLang="en-US" sz="1200" b="1" dirty="0"/>
          </a:p>
        </p:txBody>
      </p:sp>
      <p:sp>
        <p:nvSpPr>
          <p:cNvPr id="149520" name="Text Box 16"/>
          <p:cNvSpPr txBox="1">
            <a:spLocks noChangeArrowheads="1"/>
          </p:cNvSpPr>
          <p:nvPr/>
        </p:nvSpPr>
        <p:spPr bwMode="auto">
          <a:xfrm>
            <a:off x="4916488" y="2976593"/>
            <a:ext cx="952500" cy="402291"/>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0" hangingPunct="0">
              <a:spcBef>
                <a:spcPct val="50000"/>
              </a:spcBef>
            </a:pPr>
            <a:r>
              <a:rPr lang="en-GB" altLang="en-US" sz="1000" b="1" dirty="0" smtClean="0"/>
              <a:t>Employment prospects</a:t>
            </a:r>
            <a:endParaRPr lang="en-GB" altLang="en-US" sz="1200" b="1" dirty="0"/>
          </a:p>
        </p:txBody>
      </p:sp>
      <p:sp>
        <p:nvSpPr>
          <p:cNvPr id="149521" name="Text Box 17"/>
          <p:cNvSpPr txBox="1">
            <a:spLocks noChangeArrowheads="1"/>
          </p:cNvSpPr>
          <p:nvPr/>
        </p:nvSpPr>
        <p:spPr bwMode="auto">
          <a:xfrm>
            <a:off x="3006725" y="3022760"/>
            <a:ext cx="952500" cy="43306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0" hangingPunct="0">
              <a:spcBef>
                <a:spcPct val="50000"/>
              </a:spcBef>
            </a:pPr>
            <a:r>
              <a:rPr lang="en-GB" altLang="en-US" sz="1000" b="1" dirty="0" smtClean="0"/>
              <a:t>Positive Wellbeing</a:t>
            </a:r>
            <a:r>
              <a:rPr lang="en-GB" altLang="en-US" sz="1200" b="1" dirty="0" smtClean="0"/>
              <a:t> </a:t>
            </a:r>
            <a:endParaRPr lang="en-GB" altLang="en-US" sz="1200" b="1" dirty="0"/>
          </a:p>
        </p:txBody>
      </p:sp>
      <p:sp>
        <p:nvSpPr>
          <p:cNvPr id="149522" name="Text Box 18"/>
          <p:cNvSpPr txBox="1">
            <a:spLocks noChangeArrowheads="1"/>
          </p:cNvSpPr>
          <p:nvPr/>
        </p:nvSpPr>
        <p:spPr bwMode="auto">
          <a:xfrm>
            <a:off x="3186113" y="4443522"/>
            <a:ext cx="1162050" cy="27918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0" hangingPunct="0">
              <a:spcBef>
                <a:spcPct val="50000"/>
              </a:spcBef>
            </a:pPr>
            <a:endParaRPr lang="en-GB" altLang="en-US" sz="1200" b="1" dirty="0"/>
          </a:p>
        </p:txBody>
      </p:sp>
      <p:sp>
        <p:nvSpPr>
          <p:cNvPr id="149523" name="Text Box 19"/>
          <p:cNvSpPr txBox="1">
            <a:spLocks noChangeArrowheads="1"/>
          </p:cNvSpPr>
          <p:nvPr/>
        </p:nvSpPr>
        <p:spPr bwMode="auto">
          <a:xfrm>
            <a:off x="4810126" y="4259220"/>
            <a:ext cx="1031875" cy="402291"/>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pPr eaLnBrk="0" hangingPunct="0">
              <a:spcBef>
                <a:spcPct val="50000"/>
              </a:spcBef>
            </a:pPr>
            <a:r>
              <a:rPr lang="en-GB" altLang="en-US" sz="1000" b="1" dirty="0" smtClean="0"/>
              <a:t>Good qualifications</a:t>
            </a:r>
            <a:endParaRPr lang="en-GB" altLang="en-US" sz="1200" b="1" dirty="0"/>
          </a:p>
        </p:txBody>
      </p:sp>
      <p:sp>
        <p:nvSpPr>
          <p:cNvPr id="149524" name="Text Box 20"/>
          <p:cNvSpPr txBox="1">
            <a:spLocks noChangeArrowheads="1"/>
          </p:cNvSpPr>
          <p:nvPr/>
        </p:nvSpPr>
        <p:spPr bwMode="auto">
          <a:xfrm>
            <a:off x="3186113" y="4282303"/>
            <a:ext cx="952500" cy="47923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0" hangingPunct="0">
              <a:spcBef>
                <a:spcPct val="50000"/>
              </a:spcBef>
            </a:pPr>
            <a:r>
              <a:rPr lang="en-GB" altLang="en-US" sz="1000" b="1" dirty="0" smtClean="0"/>
              <a:t>Making their </a:t>
            </a:r>
          </a:p>
          <a:p>
            <a:pPr eaLnBrk="0" hangingPunct="0">
              <a:spcBef>
                <a:spcPct val="50000"/>
              </a:spcBef>
            </a:pPr>
            <a:r>
              <a:rPr lang="en-GB" altLang="en-US" sz="1000" b="1" dirty="0" smtClean="0"/>
              <a:t>views heard</a:t>
            </a:r>
            <a:endParaRPr lang="en-GB" altLang="en-US" sz="1200" b="1" dirty="0"/>
          </a:p>
        </p:txBody>
      </p:sp>
      <p:sp>
        <p:nvSpPr>
          <p:cNvPr id="149525" name="Text Box 21"/>
          <p:cNvSpPr txBox="1">
            <a:spLocks noChangeArrowheads="1"/>
          </p:cNvSpPr>
          <p:nvPr/>
        </p:nvSpPr>
        <p:spPr bwMode="auto">
          <a:xfrm>
            <a:off x="4420394" y="4521921"/>
            <a:ext cx="1162050" cy="27918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0" hangingPunct="0">
              <a:spcBef>
                <a:spcPct val="50000"/>
              </a:spcBef>
            </a:pPr>
            <a:endParaRPr lang="en-GB" altLang="en-US" sz="1200" b="1" dirty="0"/>
          </a:p>
        </p:txBody>
      </p:sp>
      <p:sp>
        <p:nvSpPr>
          <p:cNvPr id="149528" name="Text Box 24"/>
          <p:cNvSpPr txBox="1">
            <a:spLocks noChangeArrowheads="1"/>
          </p:cNvSpPr>
          <p:nvPr/>
        </p:nvSpPr>
        <p:spPr bwMode="auto">
          <a:xfrm>
            <a:off x="5390355" y="2270125"/>
            <a:ext cx="1265238" cy="27918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317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algn="ctr">
              <a:spcBef>
                <a:spcPct val="50000"/>
              </a:spcBef>
            </a:pPr>
            <a:r>
              <a:rPr lang="en-GB" altLang="en-US" sz="1200" b="1" dirty="0" smtClean="0"/>
              <a:t>Local offer</a:t>
            </a:r>
            <a:endParaRPr lang="en-GB" altLang="en-US" sz="1400" dirty="0"/>
          </a:p>
        </p:txBody>
      </p:sp>
      <p:sp>
        <p:nvSpPr>
          <p:cNvPr id="25" name="Text Box 5"/>
          <p:cNvSpPr txBox="1">
            <a:spLocks noChangeArrowheads="1"/>
          </p:cNvSpPr>
          <p:nvPr/>
        </p:nvSpPr>
        <p:spPr bwMode="auto">
          <a:xfrm>
            <a:off x="3659187" y="1425685"/>
            <a:ext cx="1593850" cy="27918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algn="ctr" eaLnBrk="0" hangingPunct="0">
              <a:spcBef>
                <a:spcPct val="50000"/>
              </a:spcBef>
            </a:pPr>
            <a:r>
              <a:rPr lang="en-GB" altLang="en-US" sz="1200" b="1" dirty="0" smtClean="0"/>
              <a:t>Enablers </a:t>
            </a:r>
            <a:endParaRPr lang="en-GB" altLang="en-US" sz="1200" b="1" dirty="0"/>
          </a:p>
        </p:txBody>
      </p:sp>
      <p:sp>
        <p:nvSpPr>
          <p:cNvPr id="27" name="Text Box 12"/>
          <p:cNvSpPr txBox="1">
            <a:spLocks noChangeArrowheads="1"/>
          </p:cNvSpPr>
          <p:nvPr/>
        </p:nvSpPr>
        <p:spPr bwMode="auto">
          <a:xfrm>
            <a:off x="6526049" y="5384749"/>
            <a:ext cx="2425700" cy="1079399"/>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algn="l" eaLnBrk="0" hangingPunct="0">
              <a:spcBef>
                <a:spcPct val="50000"/>
              </a:spcBef>
            </a:pPr>
            <a:r>
              <a:rPr lang="en-GB" altLang="en-US" sz="1600" b="1" dirty="0" smtClean="0">
                <a:latin typeface="Arial" panose="020B0604020202020204" pitchFamily="34" charset="0"/>
                <a:cs typeface="Arial" panose="020B0604020202020204" pitchFamily="34" charset="0"/>
              </a:rPr>
              <a:t>Education Health and Care plan is holistic, co-produced and focused on outcomes</a:t>
            </a:r>
            <a:r>
              <a:rPr lang="en-GB" altLang="en-US" sz="1600" b="1" dirty="0">
                <a:latin typeface="Arial" panose="020B0604020202020204" pitchFamily="34" charset="0"/>
                <a:cs typeface="Arial" panose="020B0604020202020204" pitchFamily="34" charset="0"/>
              </a:rPr>
              <a:t>.</a:t>
            </a:r>
            <a:endParaRPr lang="en-GB" altLang="en-US" sz="1400" b="1" dirty="0">
              <a:latin typeface="Arial" panose="020B0604020202020204" pitchFamily="34" charset="0"/>
              <a:cs typeface="Arial" panose="020B0604020202020204" pitchFamily="34" charset="0"/>
            </a:endParaRPr>
          </a:p>
        </p:txBody>
      </p:sp>
      <p:sp>
        <p:nvSpPr>
          <p:cNvPr id="28" name="Text Box 12"/>
          <p:cNvSpPr txBox="1">
            <a:spLocks noChangeArrowheads="1"/>
          </p:cNvSpPr>
          <p:nvPr/>
        </p:nvSpPr>
        <p:spPr bwMode="auto">
          <a:xfrm>
            <a:off x="132860" y="5263701"/>
            <a:ext cx="2425700" cy="83317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lvl="0" fontAlgn="base" hangingPunct="0"/>
            <a:r>
              <a:rPr lang="en-GB" sz="1600" b="1" dirty="0">
                <a:latin typeface="Arial" panose="020B0604020202020204" pitchFamily="34" charset="0"/>
                <a:cs typeface="Arial" panose="020B0604020202020204" pitchFamily="34" charset="0"/>
              </a:rPr>
              <a:t>Extending choice and control over their support</a:t>
            </a:r>
            <a:r>
              <a:rPr lang="en-GB" sz="1600" dirty="0"/>
              <a:t>.</a:t>
            </a:r>
          </a:p>
        </p:txBody>
      </p:sp>
      <p:sp>
        <p:nvSpPr>
          <p:cNvPr id="26" name="Text Box 24"/>
          <p:cNvSpPr txBox="1">
            <a:spLocks noChangeArrowheads="1"/>
          </p:cNvSpPr>
          <p:nvPr/>
        </p:nvSpPr>
        <p:spPr bwMode="auto">
          <a:xfrm>
            <a:off x="5924667" y="3378884"/>
            <a:ext cx="1265238" cy="648512"/>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317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algn="ctr">
              <a:spcBef>
                <a:spcPct val="50000"/>
              </a:spcBef>
            </a:pPr>
            <a:r>
              <a:rPr lang="en-GB" altLang="en-US" sz="1200" b="1" dirty="0" smtClean="0"/>
              <a:t>Information, advice and support</a:t>
            </a:r>
            <a:endParaRPr lang="en-GB" altLang="en-US" sz="1400" dirty="0"/>
          </a:p>
        </p:txBody>
      </p:sp>
    </p:spTree>
    <p:extLst>
      <p:ext uri="{BB962C8B-B14F-4D97-AF65-F5344CB8AC3E}">
        <p14:creationId xmlns:p14="http://schemas.microsoft.com/office/powerpoint/2010/main" val="89297833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203" y="1584087"/>
            <a:ext cx="8280920" cy="5078313"/>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S</a:t>
            </a:r>
            <a:r>
              <a:rPr lang="en-GB" b="1" dirty="0" smtClean="0">
                <a:latin typeface="Arial" panose="020B0604020202020204" pitchFamily="34" charset="0"/>
                <a:cs typeface="Arial" panose="020B0604020202020204" pitchFamily="34" charset="0"/>
              </a:rPr>
              <a:t>upporting </a:t>
            </a:r>
            <a:r>
              <a:rPr lang="en-GB" b="1" dirty="0">
                <a:latin typeface="Arial" panose="020B0604020202020204" pitchFamily="34" charset="0"/>
                <a:cs typeface="Arial" panose="020B0604020202020204" pitchFamily="34" charset="0"/>
              </a:rPr>
              <a:t>and involving children and young </a:t>
            </a:r>
            <a:r>
              <a:rPr lang="en-GB" b="1" dirty="0" smtClean="0">
                <a:latin typeface="Arial" panose="020B0604020202020204" pitchFamily="34" charset="0"/>
                <a:cs typeface="Arial" panose="020B0604020202020204" pitchFamily="34" charset="0"/>
              </a:rPr>
              <a:t>people in decisions about their support means having regard to:</a:t>
            </a:r>
          </a:p>
          <a:p>
            <a:endParaRPr lang="en-GB" b="1" dirty="0">
              <a:latin typeface="Arial" panose="020B0604020202020204" pitchFamily="34" charset="0"/>
              <a:cs typeface="Arial" panose="020B0604020202020204" pitchFamily="34" charset="0"/>
            </a:endParaRPr>
          </a:p>
          <a:p>
            <a:pPr marL="342900" indent="-342900">
              <a:buAutoNum type="alphaLcParenBoth"/>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views, wishes and feelings of the child and his or her parent, or the young person; </a:t>
            </a:r>
          </a:p>
          <a:p>
            <a:pPr marL="342900" indent="-342900">
              <a:buAutoNum type="alphaLcParenBoth"/>
            </a:pPr>
            <a:endParaRPr lang="en-GB" dirty="0" smtClean="0">
              <a:latin typeface="Arial" panose="020B0604020202020204" pitchFamily="34" charset="0"/>
              <a:cs typeface="Arial" panose="020B0604020202020204" pitchFamily="34" charset="0"/>
            </a:endParaRPr>
          </a:p>
          <a:p>
            <a:pPr marL="342900" indent="-342900">
              <a:buAutoNum type="alphaLcParenBoth"/>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importance of the child and his or her parent, or the young person, participating as fully as possible in decisions relating to the exercise of the function concerned; </a:t>
            </a:r>
            <a:endParaRPr lang="en-GB" dirty="0" smtClean="0">
              <a:latin typeface="Arial" panose="020B0604020202020204" pitchFamily="34" charset="0"/>
              <a:cs typeface="Arial" panose="020B0604020202020204" pitchFamily="34" charset="0"/>
            </a:endParaRPr>
          </a:p>
          <a:p>
            <a:pPr marL="342900" indent="-342900">
              <a:buAutoNum type="alphaLcParenBoth"/>
            </a:pPr>
            <a:endParaRPr lang="en-GB" dirty="0">
              <a:latin typeface="Arial" panose="020B0604020202020204" pitchFamily="34" charset="0"/>
              <a:cs typeface="Arial" panose="020B0604020202020204" pitchFamily="34" charset="0"/>
            </a:endParaRPr>
          </a:p>
          <a:p>
            <a:pPr marL="342900" indent="-342900">
              <a:buAutoNum type="alphaLcParenBoth"/>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importance of the child and his or her parent, or the young person, being provided with the information and support necessary to enable participation in those decisions; </a:t>
            </a:r>
            <a:r>
              <a:rPr lang="en-GB" dirty="0" smtClean="0">
                <a:latin typeface="Arial" panose="020B0604020202020204" pitchFamily="34" charset="0"/>
                <a:cs typeface="Arial" panose="020B0604020202020204" pitchFamily="34" charset="0"/>
              </a:rPr>
              <a:t>and </a:t>
            </a:r>
          </a:p>
          <a:p>
            <a:pPr marL="342900" indent="-342900">
              <a:buAutoNum type="alphaLcParenBoth"/>
            </a:pPr>
            <a:endParaRPr lang="en-GB" dirty="0">
              <a:latin typeface="Arial" panose="020B0604020202020204" pitchFamily="34" charset="0"/>
              <a:cs typeface="Arial" panose="020B0604020202020204" pitchFamily="34" charset="0"/>
            </a:endParaRPr>
          </a:p>
          <a:p>
            <a:pPr marL="342900" indent="-342900">
              <a:buAutoNum type="alphaLcParenBoth"/>
            </a:pPr>
            <a:r>
              <a:rPr lang="en-GB" dirty="0" smtClean="0">
                <a:latin typeface="Arial" panose="020B0604020202020204" pitchFamily="34" charset="0"/>
                <a:cs typeface="Arial" panose="020B0604020202020204" pitchFamily="34" charset="0"/>
              </a:rPr>
              <a:t>the need to support the </a:t>
            </a:r>
            <a:r>
              <a:rPr lang="en-GB" dirty="0">
                <a:latin typeface="Arial" panose="020B0604020202020204" pitchFamily="34" charset="0"/>
                <a:cs typeface="Arial" panose="020B0604020202020204" pitchFamily="34" charset="0"/>
              </a:rPr>
              <a:t>child and his or her parent, or the young person, in order to facilitate the development of the child or young person and to help him or her achieve the best possible educational and other outcomes.</a:t>
            </a:r>
          </a:p>
          <a:p>
            <a:endParaRPr lang="en-GB" dirty="0"/>
          </a:p>
        </p:txBody>
      </p:sp>
      <p:sp>
        <p:nvSpPr>
          <p:cNvPr id="3" name="TextBox 2"/>
          <p:cNvSpPr txBox="1"/>
          <p:nvPr/>
        </p:nvSpPr>
        <p:spPr>
          <a:xfrm>
            <a:off x="251520" y="260648"/>
            <a:ext cx="8784976" cy="1323439"/>
          </a:xfrm>
          <a:prstGeom prst="rect">
            <a:avLst/>
          </a:prstGeom>
          <a:noFill/>
        </p:spPr>
        <p:txBody>
          <a:bodyPr wrap="square" rtlCol="0">
            <a:spAutoFit/>
          </a:bodyPr>
          <a:lstStyle/>
          <a:p>
            <a:r>
              <a:rPr lang="en-GB" altLang="en-US" sz="4000" dirty="0">
                <a:solidFill>
                  <a:schemeClr val="tx2"/>
                </a:solidFill>
                <a:latin typeface="Arial" panose="020B0604020202020204" pitchFamily="34" charset="0"/>
                <a:cs typeface="Arial" panose="020B0604020202020204" pitchFamily="34" charset="0"/>
              </a:rPr>
              <a:t>3. The reform vision: </a:t>
            </a:r>
            <a:r>
              <a:rPr lang="en-GB" sz="4000" dirty="0" smtClean="0">
                <a:solidFill>
                  <a:schemeClr val="tx2"/>
                </a:solidFill>
                <a:latin typeface="Arial" panose="020B0604020202020204" pitchFamily="34" charset="0"/>
                <a:cs typeface="Arial" panose="020B0604020202020204" pitchFamily="34" charset="0"/>
              </a:rPr>
              <a:t>Participation in decision making</a:t>
            </a:r>
            <a:endParaRPr lang="en-GB" sz="4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6224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1289298" y="1449388"/>
            <a:ext cx="7747000" cy="5032375"/>
          </a:xfrm>
        </p:spPr>
        <p:txBody>
          <a:bodyPr/>
          <a:lstStyle/>
          <a:p>
            <a:pPr marL="0" indent="0">
              <a:buFont typeface="Arial" charset="0"/>
              <a:buNone/>
            </a:pPr>
            <a:r>
              <a:rPr lang="en-GB" altLang="en-US" dirty="0" smtClean="0"/>
              <a:t>      </a:t>
            </a:r>
          </a:p>
        </p:txBody>
      </p:sp>
      <p:sp>
        <p:nvSpPr>
          <p:cNvPr id="4" name="Oval 3"/>
          <p:cNvSpPr/>
          <p:nvPr/>
        </p:nvSpPr>
        <p:spPr>
          <a:xfrm>
            <a:off x="1355725" y="1484785"/>
            <a:ext cx="5088483" cy="4896544"/>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GB" dirty="0">
                <a:solidFill>
                  <a:prstClr val="black"/>
                </a:solidFill>
                <a:latin typeface="Arial Narrow" panose="020B0606020202030204" pitchFamily="34" charset="0"/>
              </a:rPr>
              <a:t>External   support</a:t>
            </a:r>
          </a:p>
          <a:p>
            <a:pPr algn="ctr">
              <a:defRPr/>
            </a:pPr>
            <a:endParaRPr lang="en-GB" dirty="0">
              <a:solidFill>
                <a:prstClr val="black"/>
              </a:solidFill>
            </a:endParaRPr>
          </a:p>
        </p:txBody>
      </p:sp>
      <p:sp>
        <p:nvSpPr>
          <p:cNvPr id="6" name="Oval 5"/>
          <p:cNvSpPr/>
          <p:nvPr/>
        </p:nvSpPr>
        <p:spPr>
          <a:xfrm>
            <a:off x="2051720" y="2220213"/>
            <a:ext cx="3672408" cy="3528392"/>
          </a:xfrm>
          <a:prstGeom prst="ellipse">
            <a:avLst/>
          </a:prstGeom>
          <a:effectLst>
            <a:glow rad="101600">
              <a:schemeClr val="accent1">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GB" dirty="0">
                <a:solidFill>
                  <a:prstClr val="white"/>
                </a:solidFill>
              </a:rPr>
              <a:t>e</a:t>
            </a:r>
            <a:endParaRPr lang="en-GB" dirty="0">
              <a:noFill/>
            </a:endParaRPr>
          </a:p>
        </p:txBody>
      </p:sp>
      <p:sp>
        <p:nvSpPr>
          <p:cNvPr id="7" name="Oval 6"/>
          <p:cNvSpPr/>
          <p:nvPr/>
        </p:nvSpPr>
        <p:spPr>
          <a:xfrm>
            <a:off x="2631521" y="2816933"/>
            <a:ext cx="2592288" cy="2448272"/>
          </a:xfrm>
          <a:prstGeom prst="ellipse">
            <a:avLst/>
          </a:prstGeom>
          <a:effectLst>
            <a:glow rad="101600">
              <a:schemeClr val="accent1">
                <a:satMod val="175000"/>
                <a:alpha val="40000"/>
              </a:schemeClr>
            </a:glow>
            <a:outerShdw blurRad="40000" dist="23000" dir="5400000" rotWithShape="0">
              <a:srgbClr val="000000">
                <a:alpha val="35000"/>
              </a:srgbClr>
            </a:outerShdw>
          </a:effectLst>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GB" dirty="0">
                <a:solidFill>
                  <a:prstClr val="white"/>
                </a:solidFill>
              </a:rPr>
              <a:t>c</a:t>
            </a:r>
          </a:p>
        </p:txBody>
      </p:sp>
      <p:sp>
        <p:nvSpPr>
          <p:cNvPr id="8" name="Oval 7"/>
          <p:cNvSpPr/>
          <p:nvPr/>
        </p:nvSpPr>
        <p:spPr>
          <a:xfrm>
            <a:off x="3131840" y="3364979"/>
            <a:ext cx="1512168" cy="1360165"/>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GB" dirty="0">
                <a:solidFill>
                  <a:prstClr val="white"/>
                </a:solidFill>
              </a:rPr>
              <a:t>Child or young Persons with SEN</a:t>
            </a:r>
          </a:p>
        </p:txBody>
      </p:sp>
      <p:sp>
        <p:nvSpPr>
          <p:cNvPr id="9" name="TextBox 8"/>
          <p:cNvSpPr txBox="1"/>
          <p:nvPr/>
        </p:nvSpPr>
        <p:spPr>
          <a:xfrm>
            <a:off x="2952552" y="3146833"/>
            <a:ext cx="1950226" cy="784843"/>
          </a:xfrm>
          <a:prstGeom prst="rect">
            <a:avLst/>
          </a:prstGeom>
          <a:noFill/>
        </p:spPr>
        <p:txBody>
          <a:bodyPr spcFirstLastPara="1">
            <a:prstTxWarp prst="textCircle">
              <a:avLst>
                <a:gd name="adj" fmla="val 11881928"/>
              </a:avLst>
            </a:prstTxWarp>
            <a:spAutoFit/>
            <a:scene3d>
              <a:camera prst="obliqueBottomRight"/>
              <a:lightRig rig="threePt" dir="t"/>
            </a:scene3d>
          </a:bodyPr>
          <a:lstStyle/>
          <a:p>
            <a:pPr>
              <a:defRPr/>
            </a:pPr>
            <a:r>
              <a:rPr lang="en-GB" sz="1600" b="1" dirty="0" smtClean="0">
                <a:solidFill>
                  <a:prstClr val="black"/>
                </a:solidFill>
                <a:latin typeface="Arial" panose="020B0604020202020204" pitchFamily="34" charset="0"/>
                <a:cs typeface="Arial" panose="020B0604020202020204" pitchFamily="34" charset="0"/>
              </a:rPr>
              <a:t>Class/subject </a:t>
            </a:r>
            <a:r>
              <a:rPr lang="en-GB" sz="1600" b="1" dirty="0">
                <a:solidFill>
                  <a:prstClr val="black"/>
                </a:solidFill>
                <a:latin typeface="Arial" panose="020B0604020202020204" pitchFamily="34" charset="0"/>
                <a:cs typeface="Arial" panose="020B0604020202020204" pitchFamily="34" charset="0"/>
              </a:rPr>
              <a:t>teacher</a:t>
            </a:r>
          </a:p>
        </p:txBody>
      </p:sp>
      <p:sp>
        <p:nvSpPr>
          <p:cNvPr id="16" name="TextBox 15"/>
          <p:cNvSpPr txBox="1"/>
          <p:nvPr/>
        </p:nvSpPr>
        <p:spPr>
          <a:xfrm rot="247285">
            <a:off x="2574850" y="2019964"/>
            <a:ext cx="3274761" cy="1004632"/>
          </a:xfrm>
          <a:prstGeom prst="rect">
            <a:avLst/>
          </a:prstGeom>
          <a:noFill/>
        </p:spPr>
        <p:txBody>
          <a:bodyPr spcFirstLastPara="1">
            <a:prstTxWarp prst="textCircle">
              <a:avLst>
                <a:gd name="adj" fmla="val 12079957"/>
              </a:avLst>
            </a:prstTxWarp>
            <a:spAutoFit/>
          </a:bodyPr>
          <a:lstStyle/>
          <a:p>
            <a:pPr>
              <a:defRPr/>
            </a:pPr>
            <a:r>
              <a:rPr lang="en-GB" sz="1600" dirty="0">
                <a:ln>
                  <a:solidFill>
                    <a:srgbClr val="1F497D">
                      <a:lumMod val="50000"/>
                    </a:srgbClr>
                  </a:solidFill>
                </a:ln>
                <a:solidFill>
                  <a:prstClr val="black"/>
                </a:solidFill>
              </a:rPr>
              <a:t>Wider support/specialist expertise</a:t>
            </a:r>
          </a:p>
        </p:txBody>
      </p:sp>
      <p:sp>
        <p:nvSpPr>
          <p:cNvPr id="11" name="Oval 10"/>
          <p:cNvSpPr/>
          <p:nvPr/>
        </p:nvSpPr>
        <p:spPr>
          <a:xfrm>
            <a:off x="395536" y="1052736"/>
            <a:ext cx="1296144" cy="1291136"/>
          </a:xfrm>
          <a:prstGeom prst="ellipse">
            <a:avLst/>
          </a:prstGeom>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anchor="ctr"/>
          <a:lstStyle/>
          <a:p>
            <a:pPr algn="ctr">
              <a:defRPr/>
            </a:pPr>
            <a:r>
              <a:rPr lang="en-GB" sz="1600" b="1" dirty="0">
                <a:solidFill>
                  <a:prstClr val="black"/>
                </a:solidFill>
              </a:rPr>
              <a:t>Review</a:t>
            </a:r>
          </a:p>
        </p:txBody>
      </p:sp>
      <p:sp>
        <p:nvSpPr>
          <p:cNvPr id="12" name="Oval 11"/>
          <p:cNvSpPr/>
          <p:nvPr/>
        </p:nvSpPr>
        <p:spPr>
          <a:xfrm>
            <a:off x="6350325" y="815804"/>
            <a:ext cx="1318020" cy="1254783"/>
          </a:xfrm>
          <a:prstGeom prst="ellipse">
            <a:avLst/>
          </a:prstGeom>
          <a:scene3d>
            <a:camera prst="orthographicFront"/>
            <a:lightRig rig="threePt" dir="t"/>
          </a:scene3d>
          <a:sp3d>
            <a:bevelT w="165100" prst="coolSlant"/>
          </a:sp3d>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GB" sz="1600" b="1" dirty="0">
                <a:solidFill>
                  <a:prstClr val="black"/>
                </a:solidFill>
              </a:rPr>
              <a:t>Assess</a:t>
            </a:r>
          </a:p>
        </p:txBody>
      </p:sp>
      <p:sp>
        <p:nvSpPr>
          <p:cNvPr id="13" name="Oval 12"/>
          <p:cNvSpPr/>
          <p:nvPr/>
        </p:nvSpPr>
        <p:spPr>
          <a:xfrm>
            <a:off x="442145" y="5541809"/>
            <a:ext cx="1368151" cy="1260140"/>
          </a:xfrm>
          <a:prstGeom prst="ellipse">
            <a:avLst/>
          </a:prstGeom>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GB" sz="1600" b="1" dirty="0">
                <a:solidFill>
                  <a:prstClr val="black"/>
                </a:solidFill>
              </a:rPr>
              <a:t>Do</a:t>
            </a:r>
          </a:p>
        </p:txBody>
      </p:sp>
      <p:sp>
        <p:nvSpPr>
          <p:cNvPr id="14" name="Oval 13"/>
          <p:cNvSpPr/>
          <p:nvPr/>
        </p:nvSpPr>
        <p:spPr>
          <a:xfrm>
            <a:off x="6514099" y="5405871"/>
            <a:ext cx="1396580" cy="1288675"/>
          </a:xfrm>
          <a:prstGeom prst="ellipse">
            <a:avLst/>
          </a:prstGeom>
          <a:scene3d>
            <a:camera prst="orthographicFron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GB" sz="1600" b="1" dirty="0">
                <a:solidFill>
                  <a:prstClr val="black"/>
                </a:solidFill>
              </a:rPr>
              <a:t>Plan</a:t>
            </a:r>
          </a:p>
        </p:txBody>
      </p:sp>
      <p:sp>
        <p:nvSpPr>
          <p:cNvPr id="15" name="Right Arrow 14"/>
          <p:cNvSpPr/>
          <p:nvPr/>
        </p:nvSpPr>
        <p:spPr>
          <a:xfrm rot="2104211">
            <a:off x="1361983" y="2409472"/>
            <a:ext cx="1793564"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solidFill>
                <a:prstClr val="white"/>
              </a:solidFill>
            </a:endParaRPr>
          </a:p>
        </p:txBody>
      </p:sp>
      <p:sp>
        <p:nvSpPr>
          <p:cNvPr id="17" name="Right Arrow 16"/>
          <p:cNvSpPr/>
          <p:nvPr/>
        </p:nvSpPr>
        <p:spPr>
          <a:xfrm rot="8341115">
            <a:off x="4686101" y="2333720"/>
            <a:ext cx="2075139"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ctr">
              <a:defRPr/>
            </a:pPr>
            <a:endParaRPr lang="en-GB" sz="1400" dirty="0">
              <a:solidFill>
                <a:prstClr val="white"/>
              </a:solidFill>
            </a:endParaRPr>
          </a:p>
        </p:txBody>
      </p:sp>
      <p:sp>
        <p:nvSpPr>
          <p:cNvPr id="18" name="Right Arrow 17"/>
          <p:cNvSpPr/>
          <p:nvPr/>
        </p:nvSpPr>
        <p:spPr>
          <a:xfrm rot="12123317">
            <a:off x="4587207" y="5162335"/>
            <a:ext cx="2079341" cy="5314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solidFill>
                <a:prstClr val="white"/>
              </a:solidFill>
            </a:endParaRPr>
          </a:p>
        </p:txBody>
      </p:sp>
      <p:sp>
        <p:nvSpPr>
          <p:cNvPr id="19" name="Right Arrow 18"/>
          <p:cNvSpPr/>
          <p:nvPr/>
        </p:nvSpPr>
        <p:spPr>
          <a:xfrm rot="19993823">
            <a:off x="1589324" y="5202667"/>
            <a:ext cx="169810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20" name="TextBox 19"/>
          <p:cNvSpPr txBox="1"/>
          <p:nvPr/>
        </p:nvSpPr>
        <p:spPr>
          <a:xfrm rot="21105470">
            <a:off x="2848638" y="3844433"/>
            <a:ext cx="2943915" cy="1008112"/>
          </a:xfrm>
          <a:prstGeom prst="rect">
            <a:avLst/>
          </a:prstGeom>
          <a:noFill/>
        </p:spPr>
        <p:txBody>
          <a:bodyPr spcFirstLastPara="1">
            <a:prstTxWarp prst="textArchDown">
              <a:avLst>
                <a:gd name="adj" fmla="val 565556"/>
              </a:avLst>
            </a:prstTxWarp>
            <a:spAutoFit/>
          </a:bodyPr>
          <a:lstStyle/>
          <a:p>
            <a:pPr>
              <a:defRPr/>
            </a:pPr>
            <a:r>
              <a:rPr lang="en-GB" sz="1600" b="1" dirty="0" smtClean="0">
                <a:solidFill>
                  <a:prstClr val="black"/>
                </a:solidFill>
              </a:rPr>
              <a:t>Class/subject </a:t>
            </a:r>
            <a:r>
              <a:rPr lang="en-GB" sz="1600" b="1" dirty="0">
                <a:solidFill>
                  <a:prstClr val="black"/>
                </a:solidFill>
              </a:rPr>
              <a:t>teacher</a:t>
            </a:r>
          </a:p>
        </p:txBody>
      </p:sp>
      <p:sp>
        <p:nvSpPr>
          <p:cNvPr id="22" name="TextBox 21"/>
          <p:cNvSpPr txBox="1"/>
          <p:nvPr/>
        </p:nvSpPr>
        <p:spPr>
          <a:xfrm rot="21259333">
            <a:off x="3556004" y="5289470"/>
            <a:ext cx="1312446" cy="232803"/>
          </a:xfrm>
          <a:prstGeom prst="rect">
            <a:avLst/>
          </a:prstGeom>
          <a:noFill/>
        </p:spPr>
        <p:txBody>
          <a:bodyPr spcFirstLastPara="1">
            <a:prstTxWarp prst="textArchDown">
              <a:avLst/>
            </a:prstTxWarp>
            <a:spAutoFit/>
          </a:bodyPr>
          <a:lstStyle/>
          <a:p>
            <a:pPr>
              <a:defRPr/>
            </a:pPr>
            <a:r>
              <a:rPr lang="en-GB" sz="1600" b="1" dirty="0">
                <a:solidFill>
                  <a:prstClr val="black"/>
                </a:solidFill>
              </a:rPr>
              <a:t>SENCO</a:t>
            </a:r>
          </a:p>
        </p:txBody>
      </p:sp>
      <p:sp>
        <p:nvSpPr>
          <p:cNvPr id="23" name="TextBox 22"/>
          <p:cNvSpPr txBox="1"/>
          <p:nvPr/>
        </p:nvSpPr>
        <p:spPr>
          <a:xfrm>
            <a:off x="2323308" y="5428059"/>
            <a:ext cx="3303570" cy="556056"/>
          </a:xfrm>
          <a:prstGeom prst="rect">
            <a:avLst/>
          </a:prstGeom>
          <a:noFill/>
        </p:spPr>
        <p:txBody>
          <a:bodyPr spcFirstLastPara="1">
            <a:prstTxWarp prst="textArchDown">
              <a:avLst>
                <a:gd name="adj" fmla="val 20449263"/>
              </a:avLst>
            </a:prstTxWarp>
            <a:spAutoFit/>
          </a:bodyPr>
          <a:lstStyle/>
          <a:p>
            <a:pPr algn="ctr">
              <a:defRPr/>
            </a:pPr>
            <a:r>
              <a:rPr lang="en-GB" sz="1600" dirty="0">
                <a:ln>
                  <a:solidFill>
                    <a:srgbClr val="EEECE1">
                      <a:lumMod val="25000"/>
                    </a:srgbClr>
                  </a:solidFill>
                </a:ln>
                <a:solidFill>
                  <a:prstClr val="black"/>
                </a:solidFill>
              </a:rPr>
              <a:t>Wider  support/specialist expertise</a:t>
            </a:r>
          </a:p>
        </p:txBody>
      </p:sp>
      <p:sp>
        <p:nvSpPr>
          <p:cNvPr id="24" name="Title 1"/>
          <p:cNvSpPr txBox="1">
            <a:spLocks/>
          </p:cNvSpPr>
          <p:nvPr/>
        </p:nvSpPr>
        <p:spPr>
          <a:xfrm>
            <a:off x="211138" y="-39688"/>
            <a:ext cx="8825358" cy="1367462"/>
          </a:xfrm>
          <a:prstGeom prst="rect">
            <a:avLst/>
          </a:prstGeom>
        </p:spPr>
        <p:txBody>
          <a:bodyPr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GB" sz="3300" dirty="0" smtClean="0">
              <a:solidFill>
                <a:srgbClr val="002060"/>
              </a:solidFill>
              <a:latin typeface="Arial" panose="020B0604020202020204" pitchFamily="34" charset="0"/>
              <a:cs typeface="Arial" panose="020B0604020202020204" pitchFamily="34" charset="0"/>
            </a:endParaRPr>
          </a:p>
          <a:p>
            <a:pPr algn="l">
              <a:defRPr/>
            </a:pPr>
            <a:r>
              <a:rPr lang="en-GB" sz="5900" dirty="0" smtClean="0">
                <a:solidFill>
                  <a:schemeClr val="tx2"/>
                </a:solidFill>
                <a:latin typeface="Arial" panose="020B0604020202020204" pitchFamily="34" charset="0"/>
                <a:cs typeface="Arial" panose="020B0604020202020204" pitchFamily="34" charset="0"/>
              </a:rPr>
              <a:t>3. The reform vision: A whole school approach</a:t>
            </a:r>
          </a:p>
          <a:p>
            <a:pPr algn="l">
              <a:defRPr/>
            </a:pPr>
            <a:endParaRPr lang="en-GB" sz="4700" dirty="0">
              <a:solidFill>
                <a:srgbClr val="002060"/>
              </a:solidFill>
              <a:latin typeface="Arial" panose="020B0604020202020204" pitchFamily="34" charset="0"/>
              <a:cs typeface="Arial" panose="020B0604020202020204" pitchFamily="34" charset="0"/>
            </a:endParaRPr>
          </a:p>
        </p:txBody>
      </p:sp>
      <p:sp>
        <p:nvSpPr>
          <p:cNvPr id="28" name="TextBox 27"/>
          <p:cNvSpPr txBox="1"/>
          <p:nvPr/>
        </p:nvSpPr>
        <p:spPr>
          <a:xfrm>
            <a:off x="2952552" y="2526538"/>
            <a:ext cx="1595262" cy="799598"/>
          </a:xfrm>
          <a:prstGeom prst="rect">
            <a:avLst/>
          </a:prstGeom>
          <a:noFill/>
        </p:spPr>
        <p:txBody>
          <a:bodyPr spcFirstLastPara="1">
            <a:prstTxWarp prst="textCircle">
              <a:avLst>
                <a:gd name="adj" fmla="val 14933822"/>
              </a:avLst>
            </a:prstTxWarp>
            <a:spAutoFit/>
          </a:bodyPr>
          <a:lstStyle/>
          <a:p>
            <a:pPr>
              <a:defRPr/>
            </a:pPr>
            <a:r>
              <a:rPr lang="en-GB" sz="1600" dirty="0">
                <a:ln>
                  <a:solidFill>
                    <a:srgbClr val="1F497D">
                      <a:lumMod val="50000"/>
                    </a:srgbClr>
                  </a:solidFill>
                </a:ln>
                <a:solidFill>
                  <a:prstClr val="black"/>
                </a:solidFill>
              </a:rPr>
              <a:t>SENCO</a:t>
            </a:r>
          </a:p>
        </p:txBody>
      </p:sp>
      <p:graphicFrame>
        <p:nvGraphicFramePr>
          <p:cNvPr id="21" name="Diagram 20"/>
          <p:cNvGraphicFramePr/>
          <p:nvPr>
            <p:extLst>
              <p:ext uri="{D42A27DB-BD31-4B8C-83A1-F6EECF244321}">
                <p14:modId xmlns:p14="http://schemas.microsoft.com/office/powerpoint/2010/main" val="2421359199"/>
              </p:ext>
            </p:extLst>
          </p:nvPr>
        </p:nvGraphicFramePr>
        <p:xfrm>
          <a:off x="5292239" y="3915334"/>
          <a:ext cx="1230271" cy="313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084" name="Down Arrow 46083"/>
          <p:cNvSpPr/>
          <p:nvPr/>
        </p:nvSpPr>
        <p:spPr>
          <a:xfrm>
            <a:off x="6836994" y="2070587"/>
            <a:ext cx="375395" cy="3368490"/>
          </a:xfrm>
          <a:prstGeom prst="downArrow">
            <a:avLst/>
          </a:prstGeom>
        </p:spPr>
        <p:style>
          <a:lnRef idx="2">
            <a:schemeClr val="accent6"/>
          </a:lnRef>
          <a:fillRef idx="1">
            <a:schemeClr val="lt1"/>
          </a:fillRef>
          <a:effectRef idx="0">
            <a:schemeClr val="accent6"/>
          </a:effectRef>
          <a:fontRef idx="minor">
            <a:schemeClr val="dk1"/>
          </a:fontRef>
        </p:style>
        <p:txBody>
          <a:bodyPr vert="vert" rtlCol="0" anchor="ctr"/>
          <a:lstStyle/>
          <a:p>
            <a:pPr algn="ctr"/>
            <a:r>
              <a:rPr lang="en-GB" dirty="0" smtClean="0">
                <a:solidFill>
                  <a:prstClr val="black"/>
                </a:solidFill>
              </a:rPr>
              <a:t>Engage  parent</a:t>
            </a:r>
            <a:endParaRPr lang="en-GB" dirty="0">
              <a:solidFill>
                <a:prstClr val="black"/>
              </a:solidFill>
            </a:endParaRPr>
          </a:p>
        </p:txBody>
      </p:sp>
      <p:sp>
        <p:nvSpPr>
          <p:cNvPr id="46087" name="Left Arrow 46086"/>
          <p:cNvSpPr/>
          <p:nvPr/>
        </p:nvSpPr>
        <p:spPr>
          <a:xfrm>
            <a:off x="1663651" y="6381329"/>
            <a:ext cx="5026596" cy="420619"/>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solidFill>
                  <a:prstClr val="black"/>
                </a:solidFill>
              </a:rPr>
              <a:t>Engage parent</a:t>
            </a:r>
            <a:endParaRPr lang="en-GB" dirty="0">
              <a:solidFill>
                <a:prstClr val="black"/>
              </a:solidFill>
            </a:endParaRPr>
          </a:p>
        </p:txBody>
      </p:sp>
      <p:sp>
        <p:nvSpPr>
          <p:cNvPr id="46088" name="Up Arrow 46087"/>
          <p:cNvSpPr/>
          <p:nvPr/>
        </p:nvSpPr>
        <p:spPr>
          <a:xfrm>
            <a:off x="751465" y="2302219"/>
            <a:ext cx="385527" cy="3239590"/>
          </a:xfrm>
          <a:prstGeom prst="upArrow">
            <a:avLst/>
          </a:prstGeom>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en-GB" dirty="0" smtClean="0">
                <a:solidFill>
                  <a:prstClr val="black"/>
                </a:solidFill>
              </a:rPr>
              <a:t>Engage parent</a:t>
            </a:r>
            <a:endParaRPr lang="en-GB" dirty="0">
              <a:solidFill>
                <a:prstClr val="black"/>
              </a:solidFill>
            </a:endParaRPr>
          </a:p>
        </p:txBody>
      </p:sp>
      <p:sp>
        <p:nvSpPr>
          <p:cNvPr id="46089" name="Right Arrow 46088"/>
          <p:cNvSpPr/>
          <p:nvPr/>
        </p:nvSpPr>
        <p:spPr>
          <a:xfrm>
            <a:off x="1663652" y="1147753"/>
            <a:ext cx="4686673" cy="360041"/>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solidFill>
                  <a:prstClr val="black"/>
                </a:solidFill>
              </a:rPr>
              <a:t>Engage parent</a:t>
            </a:r>
            <a:endParaRPr lang="en-GB" dirty="0">
              <a:solidFill>
                <a:prstClr val="black"/>
              </a:solidFill>
            </a:endParaRPr>
          </a:p>
        </p:txBody>
      </p:sp>
    </p:spTree>
    <p:extLst>
      <p:ext uri="{BB962C8B-B14F-4D97-AF65-F5344CB8AC3E}">
        <p14:creationId xmlns:p14="http://schemas.microsoft.com/office/powerpoint/2010/main" val="2751942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507288" cy="1143000"/>
          </a:xfrm>
        </p:spPr>
        <p:txBody>
          <a:bodyPr>
            <a:normAutofit fontScale="90000"/>
          </a:bodyPr>
          <a:lstStyle/>
          <a:p>
            <a:pPr algn="l"/>
            <a:r>
              <a:rPr lang="en-GB" dirty="0" smtClean="0">
                <a:solidFill>
                  <a:schemeClr val="tx2"/>
                </a:solidFill>
              </a:rPr>
              <a:t>3. The reform vision: What does success look like for schools?</a:t>
            </a:r>
            <a:endParaRPr lang="en-GB" dirty="0">
              <a:solidFill>
                <a:schemeClr val="tx2"/>
              </a:solidFill>
            </a:endParaRPr>
          </a:p>
        </p:txBody>
      </p:sp>
      <p:sp>
        <p:nvSpPr>
          <p:cNvPr id="4" name="Rectangle 3"/>
          <p:cNvSpPr/>
          <p:nvPr/>
        </p:nvSpPr>
        <p:spPr>
          <a:xfrm>
            <a:off x="179512" y="1268760"/>
            <a:ext cx="8784976" cy="5632311"/>
          </a:xfrm>
          <a:prstGeom prst="rect">
            <a:avLst/>
          </a:prstGeom>
        </p:spPr>
        <p:txBody>
          <a:bodyPr wrap="square">
            <a:spAutoFit/>
          </a:bodyPr>
          <a:lstStyle/>
          <a:p>
            <a:r>
              <a:rPr lang="en-GB" b="1" dirty="0">
                <a:solidFill>
                  <a:prstClr val="black"/>
                </a:solidFill>
                <a:latin typeface="Arial" panose="020B0604020202020204" pitchFamily="34" charset="0"/>
                <a:cs typeface="Arial" panose="020B0604020202020204" pitchFamily="34" charset="0"/>
              </a:rPr>
              <a:t>Positive outcomes for children, young people and their </a:t>
            </a:r>
            <a:r>
              <a:rPr lang="en-GB" b="1" dirty="0" smtClean="0">
                <a:solidFill>
                  <a:prstClr val="black"/>
                </a:solidFill>
                <a:latin typeface="Arial" panose="020B0604020202020204" pitchFamily="34" charset="0"/>
                <a:cs typeface="Arial" panose="020B0604020202020204" pitchFamily="34" charset="0"/>
              </a:rPr>
              <a:t>families</a:t>
            </a:r>
          </a:p>
          <a:p>
            <a:endParaRPr lang="en-GB" dirty="0">
              <a:solidFill>
                <a:prstClr val="black"/>
              </a:solidFill>
              <a:latin typeface="Arial" panose="020B0604020202020204" pitchFamily="34" charset="0"/>
              <a:cs typeface="Arial" panose="020B0604020202020204" pitchFamily="34" charset="0"/>
            </a:endParaRPr>
          </a:p>
          <a:p>
            <a:pPr marL="285750" indent="-285750" hangingPunct="0">
              <a:buFont typeface="Arial" panose="020B0604020202020204" pitchFamily="34" charset="0"/>
              <a:buChar char="•"/>
            </a:pPr>
            <a:r>
              <a:rPr lang="en-GB" dirty="0" smtClean="0">
                <a:solidFill>
                  <a:prstClr val="black"/>
                </a:solidFill>
                <a:latin typeface="Arial" panose="020B0604020202020204" pitchFamily="34" charset="0"/>
                <a:cs typeface="Arial" panose="020B0604020202020204" pitchFamily="34" charset="0"/>
              </a:rPr>
              <a:t>Improved attainment </a:t>
            </a:r>
            <a:r>
              <a:rPr lang="en-GB" dirty="0">
                <a:solidFill>
                  <a:prstClr val="black"/>
                </a:solidFill>
                <a:latin typeface="Arial" panose="020B0604020202020204" pitchFamily="34" charset="0"/>
                <a:cs typeface="Arial" panose="020B0604020202020204" pitchFamily="34" charset="0"/>
              </a:rPr>
              <a:t>and progression of pupils with </a:t>
            </a:r>
            <a:r>
              <a:rPr lang="en-GB" dirty="0" smtClean="0">
                <a:solidFill>
                  <a:prstClr val="black"/>
                </a:solidFill>
                <a:latin typeface="Arial" panose="020B0604020202020204" pitchFamily="34" charset="0"/>
                <a:cs typeface="Arial" panose="020B0604020202020204" pitchFamily="34" charset="0"/>
              </a:rPr>
              <a:t>SEN.</a:t>
            </a:r>
          </a:p>
          <a:p>
            <a:pPr marL="285750" indent="-285750" hangingPunct="0">
              <a:buFont typeface="Arial" panose="020B0604020202020204" pitchFamily="34" charset="0"/>
              <a:buChar char="•"/>
            </a:pPr>
            <a:r>
              <a:rPr lang="en-GB" dirty="0" smtClean="0">
                <a:solidFill>
                  <a:prstClr val="black"/>
                </a:solidFill>
                <a:latin typeface="Arial" panose="020B0604020202020204" pitchFamily="34" charset="0"/>
                <a:cs typeface="Arial" panose="020B0604020202020204" pitchFamily="34" charset="0"/>
              </a:rPr>
              <a:t>Increase </a:t>
            </a:r>
            <a:r>
              <a:rPr lang="en-GB" dirty="0">
                <a:solidFill>
                  <a:prstClr val="black"/>
                </a:solidFill>
                <a:latin typeface="Arial" panose="020B0604020202020204" pitchFamily="34" charset="0"/>
                <a:cs typeface="Arial" panose="020B0604020202020204" pitchFamily="34" charset="0"/>
              </a:rPr>
              <a:t>in the percentage of KS4 and KS5 SEN cohort going to, or remaining in, Education, Employment and </a:t>
            </a:r>
            <a:r>
              <a:rPr lang="en-GB" dirty="0" smtClean="0">
                <a:solidFill>
                  <a:prstClr val="black"/>
                </a:solidFill>
                <a:latin typeface="Arial" panose="020B0604020202020204" pitchFamily="34" charset="0"/>
                <a:cs typeface="Arial" panose="020B0604020202020204" pitchFamily="34" charset="0"/>
              </a:rPr>
              <a:t>Training.</a:t>
            </a:r>
            <a:endParaRPr lang="en-GB" dirty="0">
              <a:solidFill>
                <a:prstClr val="black"/>
              </a:solidFill>
              <a:latin typeface="Arial" panose="020B0604020202020204" pitchFamily="34" charset="0"/>
              <a:cs typeface="Arial" panose="020B0604020202020204" pitchFamily="34" charset="0"/>
            </a:endParaRPr>
          </a:p>
          <a:p>
            <a:pPr marL="285750" indent="-285750" hangingPunct="0">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Reduction in percentage of pupils with SEN receiving one or more fixed period </a:t>
            </a:r>
            <a:r>
              <a:rPr lang="en-GB" dirty="0" smtClean="0">
                <a:solidFill>
                  <a:prstClr val="black"/>
                </a:solidFill>
                <a:latin typeface="Arial" panose="020B0604020202020204" pitchFamily="34" charset="0"/>
                <a:cs typeface="Arial" panose="020B0604020202020204" pitchFamily="34" charset="0"/>
              </a:rPr>
              <a:t>exclusions.</a:t>
            </a:r>
            <a:endParaRPr lang="en-GB" dirty="0">
              <a:solidFill>
                <a:prstClr val="black"/>
              </a:solidFill>
              <a:latin typeface="Arial" panose="020B0604020202020204" pitchFamily="34" charset="0"/>
              <a:cs typeface="Arial" panose="020B0604020202020204" pitchFamily="34" charset="0"/>
            </a:endParaRPr>
          </a:p>
          <a:p>
            <a:pPr marL="285750" indent="-285750" hangingPunct="0">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Reduction in school absence of pupils with </a:t>
            </a:r>
            <a:r>
              <a:rPr lang="en-GB" dirty="0" smtClean="0">
                <a:solidFill>
                  <a:prstClr val="black"/>
                </a:solidFill>
                <a:latin typeface="Arial" panose="020B0604020202020204" pitchFamily="34" charset="0"/>
                <a:cs typeface="Arial" panose="020B0604020202020204" pitchFamily="34" charset="0"/>
              </a:rPr>
              <a:t>SEN.</a:t>
            </a:r>
          </a:p>
          <a:p>
            <a:pPr hangingPunct="0"/>
            <a:endParaRPr lang="en-GB" dirty="0">
              <a:solidFill>
                <a:prstClr val="black"/>
              </a:solidFill>
              <a:latin typeface="Arial" panose="020B0604020202020204" pitchFamily="34" charset="0"/>
              <a:cs typeface="Arial" panose="020B0604020202020204" pitchFamily="34" charset="0"/>
            </a:endParaRPr>
          </a:p>
          <a:p>
            <a:r>
              <a:rPr lang="en-GB" b="1" dirty="0" smtClean="0">
                <a:solidFill>
                  <a:prstClr val="black"/>
                </a:solidFill>
                <a:latin typeface="Arial" panose="020B0604020202020204" pitchFamily="34" charset="0"/>
                <a:cs typeface="Arial" panose="020B0604020202020204" pitchFamily="34" charset="0"/>
              </a:rPr>
              <a:t>Effective preparation </a:t>
            </a:r>
            <a:r>
              <a:rPr lang="en-GB" b="1" dirty="0">
                <a:solidFill>
                  <a:prstClr val="black"/>
                </a:solidFill>
                <a:latin typeface="Arial" panose="020B0604020202020204" pitchFamily="34" charset="0"/>
                <a:cs typeface="Arial" panose="020B0604020202020204" pitchFamily="34" charset="0"/>
              </a:rPr>
              <a:t>for </a:t>
            </a:r>
            <a:r>
              <a:rPr lang="en-GB" b="1" dirty="0" smtClean="0">
                <a:solidFill>
                  <a:prstClr val="black"/>
                </a:solidFill>
                <a:latin typeface="Arial" panose="020B0604020202020204" pitchFamily="34" charset="0"/>
                <a:cs typeface="Arial" panose="020B0604020202020204" pitchFamily="34" charset="0"/>
              </a:rPr>
              <a:t>adulthood</a:t>
            </a:r>
          </a:p>
          <a:p>
            <a:endParaRPr lang="en-GB" dirty="0">
              <a:solidFill>
                <a:prstClr val="black"/>
              </a:solidFill>
              <a:latin typeface="Arial" panose="020B0604020202020204" pitchFamily="34" charset="0"/>
              <a:cs typeface="Arial" panose="020B0604020202020204" pitchFamily="34" charset="0"/>
            </a:endParaRPr>
          </a:p>
          <a:p>
            <a:pPr marL="285750" indent="-285750" hangingPunct="0">
              <a:buFont typeface="Arial" panose="020B0604020202020204" pitchFamily="34" charset="0"/>
              <a:buChar char="•"/>
            </a:pPr>
            <a:r>
              <a:rPr lang="en-GB" dirty="0" smtClean="0">
                <a:solidFill>
                  <a:prstClr val="black"/>
                </a:solidFill>
                <a:latin typeface="Arial" panose="020B0604020202020204" pitchFamily="34" charset="0"/>
                <a:cs typeface="Arial" panose="020B0604020202020204" pitchFamily="34" charset="0"/>
              </a:rPr>
              <a:t>Better support </a:t>
            </a:r>
            <a:r>
              <a:rPr lang="en-GB" dirty="0">
                <a:solidFill>
                  <a:prstClr val="black"/>
                </a:solidFill>
                <a:latin typeface="Arial" panose="020B0604020202020204" pitchFamily="34" charset="0"/>
                <a:cs typeface="Arial" panose="020B0604020202020204" pitchFamily="34" charset="0"/>
              </a:rPr>
              <a:t>received to prepare young people for </a:t>
            </a:r>
            <a:r>
              <a:rPr lang="en-GB" dirty="0" smtClean="0">
                <a:solidFill>
                  <a:prstClr val="black"/>
                </a:solidFill>
                <a:latin typeface="Arial" panose="020B0604020202020204" pitchFamily="34" charset="0"/>
                <a:cs typeface="Arial" panose="020B0604020202020204" pitchFamily="34" charset="0"/>
              </a:rPr>
              <a:t>a successful transition to adulthood.</a:t>
            </a:r>
          </a:p>
          <a:p>
            <a:pPr hangingPunct="0"/>
            <a:endParaRPr lang="en-GB" dirty="0">
              <a:solidFill>
                <a:prstClr val="black"/>
              </a:solidFill>
              <a:latin typeface="Arial" panose="020B0604020202020204" pitchFamily="34" charset="0"/>
              <a:cs typeface="Arial" panose="020B0604020202020204" pitchFamily="34" charset="0"/>
            </a:endParaRPr>
          </a:p>
          <a:p>
            <a:r>
              <a:rPr lang="en-GB" b="1" dirty="0">
                <a:solidFill>
                  <a:prstClr val="black"/>
                </a:solidFill>
                <a:latin typeface="Arial" panose="020B0604020202020204" pitchFamily="34" charset="0"/>
                <a:cs typeface="Arial" panose="020B0604020202020204" pitchFamily="34" charset="0"/>
              </a:rPr>
              <a:t>Positive experience of the </a:t>
            </a:r>
            <a:r>
              <a:rPr lang="en-GB" b="1" dirty="0" smtClean="0">
                <a:solidFill>
                  <a:prstClr val="black"/>
                </a:solidFill>
                <a:latin typeface="Arial" panose="020B0604020202020204" pitchFamily="34" charset="0"/>
                <a:cs typeface="Arial" panose="020B0604020202020204" pitchFamily="34" charset="0"/>
              </a:rPr>
              <a:t>system</a:t>
            </a:r>
          </a:p>
          <a:p>
            <a:endParaRPr lang="en-GB"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Planned and well managed transition at key points.</a:t>
            </a:r>
          </a:p>
          <a:p>
            <a:pPr marL="285750" indent="-285750">
              <a:buFont typeface="Arial" panose="020B0604020202020204" pitchFamily="34" charset="0"/>
              <a:buChar char="•"/>
            </a:pPr>
            <a:r>
              <a:rPr lang="en-GB" dirty="0" smtClean="0">
                <a:solidFill>
                  <a:prstClr val="black"/>
                </a:solidFill>
                <a:latin typeface="Arial" panose="020B0604020202020204" pitchFamily="34" charset="0"/>
                <a:cs typeface="Arial" panose="020B0604020202020204" pitchFamily="34" charset="0"/>
              </a:rPr>
              <a:t>Parents</a:t>
            </a:r>
            <a:r>
              <a:rPr lang="en-GB" dirty="0">
                <a:solidFill>
                  <a:prstClr val="black"/>
                </a:solidFill>
                <a:latin typeface="Arial" panose="020B0604020202020204" pitchFamily="34" charset="0"/>
                <a:cs typeface="Arial" panose="020B0604020202020204" pitchFamily="34" charset="0"/>
              </a:rPr>
              <a:t>, children and young people get the right support at the right time and feel that they are listened to and in control of their support, choices, decisions and </a:t>
            </a:r>
            <a:r>
              <a:rPr lang="en-GB" dirty="0" smtClean="0">
                <a:solidFill>
                  <a:prstClr val="black"/>
                </a:solidFill>
                <a:latin typeface="Arial" panose="020B0604020202020204" pitchFamily="34" charset="0"/>
                <a:cs typeface="Arial" panose="020B0604020202020204" pitchFamily="34" charset="0"/>
              </a:rPr>
              <a:t>opportunities.</a:t>
            </a:r>
            <a:endParaRPr lang="en-GB"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4906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lowchart: Punched Tape 18"/>
          <p:cNvSpPr/>
          <p:nvPr/>
        </p:nvSpPr>
        <p:spPr>
          <a:xfrm>
            <a:off x="7050258" y="5530369"/>
            <a:ext cx="1944216" cy="1224136"/>
          </a:xfrm>
          <a:prstGeom prst="flowChartPunchedTap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Flowchart: Punched Tape 19"/>
          <p:cNvSpPr/>
          <p:nvPr/>
        </p:nvSpPr>
        <p:spPr>
          <a:xfrm>
            <a:off x="4924214" y="5530369"/>
            <a:ext cx="1944216" cy="1224136"/>
          </a:xfrm>
          <a:prstGeom prst="flowChartPunchedTap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tx1"/>
              </a:solidFill>
            </a:endParaRPr>
          </a:p>
          <a:p>
            <a:pPr algn="ctr"/>
            <a:r>
              <a:rPr lang="en-GB" sz="1600" dirty="0" smtClean="0">
                <a:solidFill>
                  <a:schemeClr val="tx1"/>
                </a:solidFill>
                <a:latin typeface="Arial" panose="020B0604020202020204" pitchFamily="34" charset="0"/>
                <a:cs typeface="Arial" panose="020B0604020202020204" pitchFamily="34" charset="0"/>
              </a:rPr>
              <a:t>New teachers’ pay arrangements</a:t>
            </a:r>
          </a:p>
          <a:p>
            <a:pPr algn="ctr"/>
            <a:endParaRPr lang="en-GB" dirty="0"/>
          </a:p>
        </p:txBody>
      </p:sp>
      <p:sp>
        <p:nvSpPr>
          <p:cNvPr id="21" name="Flowchart: Punched Tape 20"/>
          <p:cNvSpPr/>
          <p:nvPr/>
        </p:nvSpPr>
        <p:spPr>
          <a:xfrm>
            <a:off x="242258" y="5517232"/>
            <a:ext cx="1944216" cy="1224136"/>
          </a:xfrm>
          <a:prstGeom prst="flowChartPunchedTap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tx1"/>
              </a:solidFill>
            </a:endParaRPr>
          </a:p>
          <a:p>
            <a:pPr algn="ctr"/>
            <a:r>
              <a:rPr lang="en-GB" sz="1600" dirty="0" smtClean="0">
                <a:solidFill>
                  <a:schemeClr val="tx1"/>
                </a:solidFill>
                <a:latin typeface="Arial" panose="020B0604020202020204" pitchFamily="34" charset="0"/>
                <a:cs typeface="Arial" panose="020B0604020202020204" pitchFamily="34" charset="0"/>
              </a:rPr>
              <a:t>National Curriculum</a:t>
            </a:r>
          </a:p>
          <a:p>
            <a:pPr algn="ctr"/>
            <a:endParaRPr lang="en-GB" dirty="0"/>
          </a:p>
        </p:txBody>
      </p:sp>
      <p:sp>
        <p:nvSpPr>
          <p:cNvPr id="23" name="Flowchart: Punched Tape 22"/>
          <p:cNvSpPr/>
          <p:nvPr/>
        </p:nvSpPr>
        <p:spPr>
          <a:xfrm>
            <a:off x="2557740" y="5517232"/>
            <a:ext cx="1944216" cy="1224136"/>
          </a:xfrm>
          <a:prstGeom prst="flowChartPunchedTap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latin typeface="Arial" panose="020B0604020202020204" pitchFamily="34" charset="0"/>
                <a:cs typeface="Arial" panose="020B0604020202020204" pitchFamily="34" charset="0"/>
              </a:rPr>
              <a:t>Assessment</a:t>
            </a:r>
            <a:endParaRPr lang="en-GB" sz="1600" dirty="0">
              <a:latin typeface="Arial" panose="020B0604020202020204" pitchFamily="34" charset="0"/>
              <a:cs typeface="Arial" panose="020B0604020202020204" pitchFamily="34" charset="0"/>
            </a:endParaRPr>
          </a:p>
        </p:txBody>
      </p:sp>
      <p:sp>
        <p:nvSpPr>
          <p:cNvPr id="29" name="Rectangle 28"/>
          <p:cNvSpPr/>
          <p:nvPr/>
        </p:nvSpPr>
        <p:spPr>
          <a:xfrm>
            <a:off x="145472" y="836712"/>
            <a:ext cx="8712968" cy="1224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b="1" dirty="0" smtClean="0">
                <a:solidFill>
                  <a:schemeClr val="tx1"/>
                </a:solidFill>
                <a:latin typeface="Arial" panose="020B0604020202020204" pitchFamily="34" charset="0"/>
                <a:cs typeface="Arial" panose="020B0604020202020204" pitchFamily="34" charset="0"/>
              </a:rPr>
              <a:t>SEND reforms are a vital part of the wider educational reform </a:t>
            </a:r>
            <a:r>
              <a:rPr lang="en-GB" dirty="0" smtClean="0">
                <a:solidFill>
                  <a:schemeClr val="tx1"/>
                </a:solidFill>
                <a:latin typeface="Arial" panose="020B0604020202020204" pitchFamily="34" charset="0"/>
                <a:cs typeface="Arial" panose="020B0604020202020204" pitchFamily="34" charset="0"/>
              </a:rPr>
              <a:t>to ensure all children and young people have access to high quality teaching and equal opportunities regardless of background or circumstance. </a:t>
            </a:r>
            <a:endParaRPr lang="en-GB" dirty="0">
              <a:solidFill>
                <a:schemeClr val="tx1"/>
              </a:solidFill>
              <a:latin typeface="Arial" panose="020B0604020202020204" pitchFamily="34" charset="0"/>
              <a:cs typeface="Arial" panose="020B0604020202020204" pitchFamily="34" charset="0"/>
            </a:endParaRPr>
          </a:p>
        </p:txBody>
      </p:sp>
      <p:sp>
        <p:nvSpPr>
          <p:cNvPr id="30" name="Rectangle 29"/>
          <p:cNvSpPr/>
          <p:nvPr/>
        </p:nvSpPr>
        <p:spPr>
          <a:xfrm>
            <a:off x="242208" y="2363777"/>
            <a:ext cx="2016224" cy="27517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smtClean="0">
              <a:solidFill>
                <a:schemeClr val="tx1"/>
              </a:solidFill>
              <a:latin typeface="Arial" panose="020B0604020202020204" pitchFamily="34" charset="0"/>
              <a:cs typeface="Arial" panose="020B0604020202020204" pitchFamily="34" charset="0"/>
            </a:endParaRPr>
          </a:p>
          <a:p>
            <a:endParaRPr lang="en-GB" sz="1600" dirty="0"/>
          </a:p>
          <a:p>
            <a:r>
              <a:rPr lang="en-GB" sz="1600" dirty="0" smtClean="0">
                <a:solidFill>
                  <a:schemeClr val="tx1"/>
                </a:solidFill>
                <a:latin typeface="Arial" panose="020B0604020202020204" pitchFamily="34" charset="0"/>
                <a:cs typeface="Arial" panose="020B0604020202020204" pitchFamily="34" charset="0"/>
              </a:rPr>
              <a:t>Enabling pupils with SEN to access the curriculum by understanding their </a:t>
            </a:r>
            <a:r>
              <a:rPr lang="en-GB" sz="1600" dirty="0">
                <a:solidFill>
                  <a:schemeClr val="tx1"/>
                </a:solidFill>
                <a:latin typeface="Arial" panose="020B0604020202020204" pitchFamily="34" charset="0"/>
                <a:cs typeface="Arial" panose="020B0604020202020204" pitchFamily="34" charset="0"/>
              </a:rPr>
              <a:t>needs </a:t>
            </a:r>
            <a:r>
              <a:rPr lang="en-GB" sz="1600" dirty="0" smtClean="0">
                <a:solidFill>
                  <a:schemeClr val="tx1"/>
                </a:solidFill>
                <a:latin typeface="Arial" panose="020B0604020202020204" pitchFamily="34" charset="0"/>
                <a:cs typeface="Arial" panose="020B0604020202020204" pitchFamily="34" charset="0"/>
              </a:rPr>
              <a:t>and adapting teaching approaches.</a:t>
            </a:r>
          </a:p>
          <a:p>
            <a:r>
              <a:rPr lang="en-GB" sz="1600" dirty="0" smtClean="0"/>
              <a:t>.</a:t>
            </a:r>
            <a:endParaRPr lang="en-GB" sz="1600" dirty="0"/>
          </a:p>
          <a:p>
            <a:pPr algn="ctr"/>
            <a:endParaRPr lang="en-GB" sz="1600" dirty="0">
              <a:solidFill>
                <a:schemeClr val="tx1"/>
              </a:solidFill>
            </a:endParaRPr>
          </a:p>
          <a:p>
            <a:endParaRPr lang="en-GB" sz="1600" dirty="0">
              <a:solidFill>
                <a:schemeClr val="tx1"/>
              </a:solidFill>
            </a:endParaRPr>
          </a:p>
        </p:txBody>
      </p:sp>
      <p:sp>
        <p:nvSpPr>
          <p:cNvPr id="31" name="Rectangle 30"/>
          <p:cNvSpPr/>
          <p:nvPr/>
        </p:nvSpPr>
        <p:spPr>
          <a:xfrm>
            <a:off x="2485732" y="2352367"/>
            <a:ext cx="2016224" cy="27821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dirty="0" smtClean="0">
              <a:solidFill>
                <a:schemeClr val="tx1"/>
              </a:solidFill>
            </a:endParaRPr>
          </a:p>
        </p:txBody>
      </p:sp>
      <p:sp>
        <p:nvSpPr>
          <p:cNvPr id="32" name="Rectangle 31"/>
          <p:cNvSpPr/>
          <p:nvPr/>
        </p:nvSpPr>
        <p:spPr>
          <a:xfrm>
            <a:off x="4888210" y="2408388"/>
            <a:ext cx="2016224" cy="27071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smtClean="0">
              <a:solidFill>
                <a:schemeClr val="tx1"/>
              </a:solidFill>
            </a:endParaRPr>
          </a:p>
        </p:txBody>
      </p:sp>
      <p:sp>
        <p:nvSpPr>
          <p:cNvPr id="33" name="Rectangle 32"/>
          <p:cNvSpPr/>
          <p:nvPr/>
        </p:nvSpPr>
        <p:spPr>
          <a:xfrm>
            <a:off x="7050258" y="2388910"/>
            <a:ext cx="2016224" cy="27266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smtClean="0">
              <a:solidFill>
                <a:schemeClr val="tx1"/>
              </a:solidFill>
            </a:endParaRPr>
          </a:p>
        </p:txBody>
      </p:sp>
      <p:sp>
        <p:nvSpPr>
          <p:cNvPr id="36" name="Isosceles Triangle 35"/>
          <p:cNvSpPr/>
          <p:nvPr/>
        </p:nvSpPr>
        <p:spPr>
          <a:xfrm>
            <a:off x="2485732" y="2060848"/>
            <a:ext cx="2016224"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Flowchart: Merge 37"/>
          <p:cNvSpPr/>
          <p:nvPr/>
        </p:nvSpPr>
        <p:spPr>
          <a:xfrm>
            <a:off x="242208" y="5127022"/>
            <a:ext cx="2016224" cy="501271"/>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Isosceles Triangle 38"/>
          <p:cNvSpPr/>
          <p:nvPr/>
        </p:nvSpPr>
        <p:spPr>
          <a:xfrm>
            <a:off x="242258" y="2064335"/>
            <a:ext cx="2016224"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Flowchart: Merge 39"/>
          <p:cNvSpPr/>
          <p:nvPr/>
        </p:nvSpPr>
        <p:spPr>
          <a:xfrm>
            <a:off x="2477317" y="5137022"/>
            <a:ext cx="2016224" cy="501271"/>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Flowchart: Merge 40"/>
          <p:cNvSpPr/>
          <p:nvPr/>
        </p:nvSpPr>
        <p:spPr>
          <a:xfrm>
            <a:off x="4874923" y="5123996"/>
            <a:ext cx="2016224" cy="501271"/>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Flowchart: Merge 41"/>
          <p:cNvSpPr/>
          <p:nvPr/>
        </p:nvSpPr>
        <p:spPr>
          <a:xfrm>
            <a:off x="7074532" y="5134491"/>
            <a:ext cx="2016224" cy="501271"/>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Isosceles Triangle 42"/>
          <p:cNvSpPr/>
          <p:nvPr/>
        </p:nvSpPr>
        <p:spPr>
          <a:xfrm>
            <a:off x="4910927" y="2100878"/>
            <a:ext cx="2016224"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Isosceles Triangle 43"/>
          <p:cNvSpPr/>
          <p:nvPr/>
        </p:nvSpPr>
        <p:spPr>
          <a:xfrm>
            <a:off x="7041736" y="2100878"/>
            <a:ext cx="2016224"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p:cNvSpPr/>
          <p:nvPr/>
        </p:nvSpPr>
        <p:spPr>
          <a:xfrm>
            <a:off x="4977205" y="2664896"/>
            <a:ext cx="1944216" cy="2308324"/>
          </a:xfrm>
          <a:prstGeom prst="rect">
            <a:avLst/>
          </a:prstGeom>
        </p:spPr>
        <p:txBody>
          <a:bodyPr wrap="square">
            <a:spAutoFit/>
          </a:bodyPr>
          <a:lstStyle/>
          <a:p>
            <a:r>
              <a:rPr lang="en-GB" sz="1600" dirty="0" smtClean="0">
                <a:latin typeface="Arial" panose="020B0604020202020204" pitchFamily="34" charset="0"/>
                <a:cs typeface="Arial" panose="020B0604020202020204" pitchFamily="34" charset="0"/>
              </a:rPr>
              <a:t>Standards of </a:t>
            </a:r>
            <a:r>
              <a:rPr lang="en-GB" sz="1600" dirty="0">
                <a:latin typeface="Arial" panose="020B0604020202020204" pitchFamily="34" charset="0"/>
                <a:cs typeface="Arial" panose="020B0604020202020204" pitchFamily="34" charset="0"/>
              </a:rPr>
              <a:t>teaching for pupils with SEN and </a:t>
            </a:r>
            <a:r>
              <a:rPr lang="en-GB" sz="1600" dirty="0" smtClean="0">
                <a:latin typeface="Arial" panose="020B0604020202020204" pitchFamily="34" charset="0"/>
                <a:cs typeface="Arial" panose="020B0604020202020204" pitchFamily="34" charset="0"/>
              </a:rPr>
              <a:t>progress </a:t>
            </a:r>
            <a:r>
              <a:rPr lang="en-GB" sz="1600" dirty="0">
                <a:latin typeface="Arial" panose="020B0604020202020204" pitchFamily="34" charset="0"/>
                <a:cs typeface="Arial" panose="020B0604020202020204" pitchFamily="34" charset="0"/>
              </a:rPr>
              <a:t>made by pupils </a:t>
            </a:r>
            <a:r>
              <a:rPr lang="en-GB" sz="1600" dirty="0" smtClean="0">
                <a:latin typeface="Arial" panose="020B0604020202020204" pitchFamily="34" charset="0"/>
                <a:cs typeface="Arial" panose="020B0604020202020204" pitchFamily="34" charset="0"/>
              </a:rPr>
              <a:t>should considered as part </a:t>
            </a:r>
            <a:r>
              <a:rPr lang="en-GB" sz="1600" dirty="0">
                <a:latin typeface="Arial" panose="020B0604020202020204" pitchFamily="34" charset="0"/>
                <a:cs typeface="Arial" panose="020B0604020202020204" pitchFamily="34" charset="0"/>
              </a:rPr>
              <a:t>of the school’s </a:t>
            </a:r>
            <a:r>
              <a:rPr lang="en-GB" sz="1600" dirty="0" smtClean="0">
                <a:latin typeface="Arial" panose="020B0604020202020204" pitchFamily="34" charset="0"/>
                <a:cs typeface="Arial" panose="020B0604020202020204" pitchFamily="34" charset="0"/>
              </a:rPr>
              <a:t>appraisal arrangements.</a:t>
            </a:r>
            <a:endParaRPr lang="en-GB" sz="1600" dirty="0">
              <a:latin typeface="Arial" panose="020B0604020202020204" pitchFamily="34" charset="0"/>
              <a:cs typeface="Arial" panose="020B0604020202020204" pitchFamily="34" charset="0"/>
            </a:endParaRPr>
          </a:p>
        </p:txBody>
      </p:sp>
      <p:sp>
        <p:nvSpPr>
          <p:cNvPr id="4" name="Rectangle 3"/>
          <p:cNvSpPr/>
          <p:nvPr/>
        </p:nvSpPr>
        <p:spPr>
          <a:xfrm>
            <a:off x="2684298" y="2638009"/>
            <a:ext cx="1602263" cy="2308324"/>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I</a:t>
            </a:r>
            <a:r>
              <a:rPr lang="en-GB" sz="1600" dirty="0" smtClean="0">
                <a:latin typeface="Arial" panose="020B0604020202020204" pitchFamily="34" charset="0"/>
                <a:cs typeface="Arial" panose="020B0604020202020204" pitchFamily="34" charset="0"/>
              </a:rPr>
              <a:t>dentification </a:t>
            </a:r>
            <a:r>
              <a:rPr lang="en-GB" sz="1600" dirty="0">
                <a:latin typeface="Arial" panose="020B0604020202020204" pitchFamily="34" charset="0"/>
                <a:cs typeface="Arial" panose="020B0604020202020204" pitchFamily="34" charset="0"/>
              </a:rPr>
              <a:t>of SEN should be built into the overall approach to monitoring the progress and development of all pupils.</a:t>
            </a:r>
          </a:p>
        </p:txBody>
      </p:sp>
      <p:sp>
        <p:nvSpPr>
          <p:cNvPr id="5" name="Rectangle 4"/>
          <p:cNvSpPr/>
          <p:nvPr/>
        </p:nvSpPr>
        <p:spPr>
          <a:xfrm>
            <a:off x="7050258" y="5918056"/>
            <a:ext cx="2286000" cy="338554"/>
          </a:xfrm>
          <a:prstGeom prst="rect">
            <a:avLst/>
          </a:prstGeom>
        </p:spPr>
        <p:txBody>
          <a:bodyPr>
            <a:spAutoFit/>
          </a:bodyPr>
          <a:lstStyle/>
          <a:p>
            <a:pPr lvl="0"/>
            <a:r>
              <a:rPr lang="en-GB" sz="1600" dirty="0">
                <a:solidFill>
                  <a:prstClr val="black"/>
                </a:solidFill>
                <a:latin typeface="Arial" panose="020B0604020202020204" pitchFamily="34" charset="0"/>
                <a:cs typeface="Arial" panose="020B0604020202020204" pitchFamily="34" charset="0"/>
              </a:rPr>
              <a:t>New floor </a:t>
            </a:r>
            <a:r>
              <a:rPr lang="en-GB" sz="1600" dirty="0" smtClean="0">
                <a:solidFill>
                  <a:prstClr val="black"/>
                </a:solidFill>
                <a:latin typeface="Arial" panose="020B0604020202020204" pitchFamily="34" charset="0"/>
                <a:cs typeface="Arial" panose="020B0604020202020204" pitchFamily="34" charset="0"/>
              </a:rPr>
              <a:t>standards</a:t>
            </a:r>
            <a:endParaRPr lang="en-GB" sz="1600" dirty="0">
              <a:solidFill>
                <a:prstClr val="black"/>
              </a:solidFill>
              <a:latin typeface="Arial" panose="020B0604020202020204" pitchFamily="34" charset="0"/>
              <a:cs typeface="Arial" panose="020B0604020202020204" pitchFamily="34" charset="0"/>
            </a:endParaRPr>
          </a:p>
        </p:txBody>
      </p:sp>
      <p:sp>
        <p:nvSpPr>
          <p:cNvPr id="22" name="Title 1"/>
          <p:cNvSpPr txBox="1">
            <a:spLocks/>
          </p:cNvSpPr>
          <p:nvPr/>
        </p:nvSpPr>
        <p:spPr>
          <a:xfrm>
            <a:off x="156852" y="-1714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solidFill>
                  <a:schemeClr val="tx2"/>
                </a:solidFill>
                <a:latin typeface="Arial" panose="020B0604020202020204" pitchFamily="34" charset="0"/>
                <a:cs typeface="Arial" panose="020B0604020202020204" pitchFamily="34" charset="0"/>
              </a:rPr>
              <a:t>3. The reform vision: Wider reform</a:t>
            </a:r>
            <a:endParaRPr lang="en-GB" sz="4000" dirty="0">
              <a:solidFill>
                <a:schemeClr val="tx2"/>
              </a:solidFill>
              <a:latin typeface="Arial" panose="020B0604020202020204" pitchFamily="34" charset="0"/>
              <a:cs typeface="Arial" panose="020B0604020202020204" pitchFamily="34" charset="0"/>
            </a:endParaRPr>
          </a:p>
        </p:txBody>
      </p:sp>
      <p:sp>
        <p:nvSpPr>
          <p:cNvPr id="2" name="Rectangle 1"/>
          <p:cNvSpPr/>
          <p:nvPr/>
        </p:nvSpPr>
        <p:spPr>
          <a:xfrm>
            <a:off x="7105222" y="2884230"/>
            <a:ext cx="1889252" cy="1815882"/>
          </a:xfrm>
          <a:prstGeom prst="rect">
            <a:avLst/>
          </a:prstGeom>
        </p:spPr>
        <p:txBody>
          <a:bodyPr wrap="square">
            <a:spAutoFit/>
          </a:bodyPr>
          <a:lstStyle/>
          <a:p>
            <a:pPr>
              <a:defRPr/>
            </a:pPr>
            <a:r>
              <a:rPr lang="en-US" altLang="en-US" sz="1600" dirty="0">
                <a:latin typeface="Arial" panose="020B0604020202020204" pitchFamily="34" charset="0"/>
                <a:cs typeface="Arial" panose="020B0604020202020204" pitchFamily="34" charset="0"/>
              </a:rPr>
              <a:t>C</a:t>
            </a:r>
            <a:r>
              <a:rPr lang="en-US" altLang="en-US" sz="1600" dirty="0" smtClean="0">
                <a:latin typeface="Arial" panose="020B0604020202020204" pitchFamily="34" charset="0"/>
                <a:cs typeface="Arial" panose="020B0604020202020204" pitchFamily="34" charset="0"/>
              </a:rPr>
              <a:t>lear </a:t>
            </a:r>
            <a:r>
              <a:rPr lang="en-US" altLang="en-US" sz="1600" dirty="0">
                <a:latin typeface="Arial" panose="020B0604020202020204" pitchFamily="34" charset="0"/>
                <a:cs typeface="Arial" panose="020B0604020202020204" pitchFamily="34" charset="0"/>
              </a:rPr>
              <a:t>focus on the progress of all </a:t>
            </a:r>
            <a:r>
              <a:rPr lang="en-US" altLang="en-US" sz="1600" dirty="0" smtClean="0">
                <a:latin typeface="Arial" panose="020B0604020202020204" pitchFamily="34" charset="0"/>
                <a:cs typeface="Arial" panose="020B0604020202020204" pitchFamily="34" charset="0"/>
              </a:rPr>
              <a:t>pupils</a:t>
            </a:r>
            <a:r>
              <a:rPr lang="en-US" altLang="en-US" sz="1600" dirty="0">
                <a:latin typeface="Arial" panose="020B0604020202020204" pitchFamily="34" charset="0"/>
                <a:cs typeface="Arial" panose="020B0604020202020204" pitchFamily="34" charset="0"/>
              </a:rPr>
              <a:t> </a:t>
            </a:r>
            <a:r>
              <a:rPr lang="en-US" altLang="en-US" sz="1600" dirty="0" smtClean="0">
                <a:latin typeface="Arial" panose="020B0604020202020204" pitchFamily="34" charset="0"/>
                <a:cs typeface="Arial" panose="020B0604020202020204" pitchFamily="34" charset="0"/>
              </a:rPr>
              <a:t>– SEN support crucial to school performance.</a:t>
            </a:r>
            <a:endParaRPr lang="en-US" altLang="en-US" sz="1600" dirty="0">
              <a:latin typeface="Arial" panose="020B0604020202020204" pitchFamily="34" charset="0"/>
              <a:cs typeface="Arial" panose="020B0604020202020204" pitchFamily="34" charset="0"/>
            </a:endParaRPr>
          </a:p>
          <a:p>
            <a:pPr>
              <a:defRPr/>
            </a:pPr>
            <a:endParaRPr lang="en-US"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0276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8032" y="980728"/>
            <a:ext cx="7772400" cy="1470025"/>
          </a:xfrm>
        </p:spPr>
        <p:txBody>
          <a:bodyPr/>
          <a:lstStyle/>
          <a:p>
            <a:pPr algn="l"/>
            <a:r>
              <a:rPr lang="en-GB" dirty="0" smtClean="0">
                <a:solidFill>
                  <a:schemeClr val="tx2"/>
                </a:solidFill>
                <a:latin typeface="Arial" panose="020B0604020202020204" pitchFamily="34" charset="0"/>
                <a:cs typeface="Arial" panose="020B0604020202020204" pitchFamily="34" charset="0"/>
              </a:rPr>
              <a:t>4. Implementation</a:t>
            </a:r>
            <a:endParaRPr lang="en-GB" dirty="0">
              <a:solidFill>
                <a:schemeClr val="tx2"/>
              </a:solidFill>
            </a:endParaRPr>
          </a:p>
        </p:txBody>
      </p:sp>
      <p:sp>
        <p:nvSpPr>
          <p:cNvPr id="4" name="Rectangle 3"/>
          <p:cNvSpPr/>
          <p:nvPr/>
        </p:nvSpPr>
        <p:spPr>
          <a:xfrm>
            <a:off x="827584" y="2636912"/>
            <a:ext cx="7560840" cy="1200329"/>
          </a:xfrm>
          <a:prstGeom prst="rect">
            <a:avLst/>
          </a:prstGeom>
        </p:spPr>
        <p:txBody>
          <a:bodyPr wrap="square">
            <a:spAutoFit/>
          </a:bodyPr>
          <a:lstStyle/>
          <a:p>
            <a:pPr marL="285750" indent="-28575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hlinkClick r:id="rId3" action="ppaction://hlinksldjump"/>
              </a:rPr>
              <a:t>W</a:t>
            </a:r>
            <a:r>
              <a:rPr lang="en-GB" dirty="0" smtClean="0">
                <a:solidFill>
                  <a:srgbClr val="002060"/>
                </a:solidFill>
                <a:latin typeface="Arial" panose="020B0604020202020204" pitchFamily="34" charset="0"/>
                <a:cs typeface="Arial" panose="020B0604020202020204" pitchFamily="34" charset="0"/>
                <a:hlinkClick r:id="rId3" action="ppaction://hlinksldjump"/>
              </a:rPr>
              <a:t>hat </a:t>
            </a:r>
            <a:r>
              <a:rPr lang="en-GB" dirty="0">
                <a:solidFill>
                  <a:srgbClr val="002060"/>
                </a:solidFill>
                <a:latin typeface="Arial" panose="020B0604020202020204" pitchFamily="34" charset="0"/>
                <a:cs typeface="Arial" panose="020B0604020202020204" pitchFamily="34" charset="0"/>
                <a:hlinkClick r:id="rId3" action="ppaction://hlinksldjump"/>
              </a:rPr>
              <a:t>schools need to </a:t>
            </a:r>
            <a:r>
              <a:rPr lang="en-GB" dirty="0" smtClean="0">
                <a:solidFill>
                  <a:srgbClr val="002060"/>
                </a:solidFill>
                <a:latin typeface="Arial" panose="020B0604020202020204" pitchFamily="34" charset="0"/>
                <a:cs typeface="Arial" panose="020B0604020202020204" pitchFamily="34" charset="0"/>
                <a:hlinkClick r:id="rId3" action="ppaction://hlinksldjump"/>
              </a:rPr>
              <a:t>do to be ready in September </a:t>
            </a:r>
            <a:endParaRPr lang="en-GB"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solidFill>
                  <a:srgbClr val="002060"/>
                </a:solidFill>
                <a:latin typeface="Arial" panose="020B0604020202020204" pitchFamily="34" charset="0"/>
                <a:cs typeface="Arial" panose="020B0604020202020204" pitchFamily="34" charset="0"/>
                <a:hlinkClick r:id="rId4" action="ppaction://hlinksldjump"/>
              </a:rPr>
              <a:t>What schools need to do from September</a:t>
            </a:r>
            <a:endParaRPr lang="en-GB"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solidFill>
                  <a:srgbClr val="002060"/>
                </a:solidFill>
                <a:latin typeface="Arial" panose="020B0604020202020204" pitchFamily="34" charset="0"/>
                <a:cs typeface="Arial" panose="020B0604020202020204" pitchFamily="34" charset="0"/>
                <a:hlinkClick r:id="rId5" action="ppaction://hlinksldjump"/>
              </a:rPr>
              <a:t>Pathfinder learning</a:t>
            </a:r>
            <a:endParaRPr lang="en-GB"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solidFill>
                  <a:srgbClr val="002060"/>
                </a:solidFill>
                <a:latin typeface="Arial" panose="020B0604020202020204" pitchFamily="34" charset="0"/>
                <a:cs typeface="Arial" panose="020B0604020202020204" pitchFamily="34" charset="0"/>
                <a:hlinkClick r:id="rId6" action="ppaction://hlinksldjump"/>
              </a:rPr>
              <a:t>Workforce development</a:t>
            </a:r>
            <a:endParaRPr lang="en-GB"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8627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262" y="1556792"/>
            <a:ext cx="8905738" cy="5184576"/>
          </a:xfrm>
        </p:spPr>
        <p:txBody>
          <a:bodyPr>
            <a:noAutofit/>
          </a:bodyPr>
          <a:lstStyle/>
          <a:p>
            <a:pPr lvl="0"/>
            <a:r>
              <a:rPr lang="en-GB" sz="1800" dirty="0">
                <a:latin typeface="Arial" panose="020B0604020202020204" pitchFamily="34" charset="0"/>
                <a:cs typeface="Arial" panose="020B0604020202020204" pitchFamily="34" charset="0"/>
              </a:rPr>
              <a:t>Initiate a review of your school’s SEN Policy engaging governors and staff, parents and young people. </a:t>
            </a:r>
            <a:endParaRPr lang="en-GB" sz="1800" dirty="0" smtClean="0">
              <a:latin typeface="Arial" panose="020B0604020202020204" pitchFamily="34" charset="0"/>
              <a:cs typeface="Arial" panose="020B0604020202020204" pitchFamily="34" charset="0"/>
            </a:endParaRPr>
          </a:p>
          <a:p>
            <a:pPr marL="0" lvl="0" indent="0">
              <a:buNone/>
            </a:pPr>
            <a:endParaRPr lang="en-GB" sz="1800" dirty="0">
              <a:latin typeface="Arial" panose="020B0604020202020204" pitchFamily="34" charset="0"/>
              <a:cs typeface="Arial" panose="020B0604020202020204" pitchFamily="34" charset="0"/>
            </a:endParaRPr>
          </a:p>
          <a:p>
            <a:pPr lvl="0"/>
            <a:r>
              <a:rPr lang="en-GB" sz="1800" dirty="0">
                <a:latin typeface="Arial" panose="020B0604020202020204" pitchFamily="34" charset="0"/>
                <a:cs typeface="Arial" panose="020B0604020202020204" pitchFamily="34" charset="0"/>
              </a:rPr>
              <a:t>Publish </a:t>
            </a:r>
            <a:r>
              <a:rPr lang="en-GB" sz="1800" dirty="0" smtClean="0">
                <a:latin typeface="Arial" panose="020B0604020202020204" pitchFamily="34" charset="0"/>
                <a:cs typeface="Arial" panose="020B0604020202020204" pitchFamily="34" charset="0"/>
              </a:rPr>
              <a:t>your SEN policy as </a:t>
            </a:r>
            <a:r>
              <a:rPr lang="en-GB" sz="1800" dirty="0">
                <a:latin typeface="Arial" panose="020B0604020202020204" pitchFamily="34" charset="0"/>
                <a:cs typeface="Arial" panose="020B0604020202020204" pitchFamily="34" charset="0"/>
              </a:rPr>
              <a:t>set out in the SEND Information Regulations 2014</a:t>
            </a:r>
            <a:r>
              <a:rPr lang="en-GB" sz="1800" dirty="0" smtClean="0">
                <a:latin typeface="Arial" panose="020B0604020202020204" pitchFamily="34" charset="0"/>
                <a:cs typeface="Arial" panose="020B0604020202020204" pitchFamily="34" charset="0"/>
              </a:rPr>
              <a:t>.</a:t>
            </a:r>
          </a:p>
          <a:p>
            <a:pPr marL="0" lvl="0" indent="0">
              <a:buNone/>
            </a:pPr>
            <a:endParaRPr lang="en-GB" sz="1800" dirty="0">
              <a:latin typeface="Arial" panose="020B0604020202020204" pitchFamily="34" charset="0"/>
              <a:cs typeface="Arial" panose="020B0604020202020204" pitchFamily="34" charset="0"/>
            </a:endParaRPr>
          </a:p>
          <a:p>
            <a:pPr lvl="0"/>
            <a:r>
              <a:rPr lang="en-GB" sz="1800" dirty="0">
                <a:latin typeface="Arial" panose="020B0604020202020204" pitchFamily="34" charset="0"/>
                <a:cs typeface="Arial" panose="020B0604020202020204" pitchFamily="34" charset="0"/>
              </a:rPr>
              <a:t>Tell parents about the reforms and explain to them how the transition will happen, make staff aware of the reforms and start essential training needs. </a:t>
            </a:r>
            <a:endParaRPr lang="en-GB" sz="1800" dirty="0" smtClean="0">
              <a:latin typeface="Arial" panose="020B0604020202020204" pitchFamily="34" charset="0"/>
              <a:cs typeface="Arial" panose="020B0604020202020204" pitchFamily="34" charset="0"/>
            </a:endParaRPr>
          </a:p>
          <a:p>
            <a:pPr marL="0" lvl="0" indent="0">
              <a:buNone/>
            </a:pPr>
            <a:endParaRPr lang="en-GB" sz="1800" dirty="0">
              <a:latin typeface="Arial" panose="020B0604020202020204" pitchFamily="34" charset="0"/>
              <a:cs typeface="Arial" panose="020B0604020202020204" pitchFamily="34" charset="0"/>
            </a:endParaRPr>
          </a:p>
          <a:p>
            <a:pPr lvl="0"/>
            <a:r>
              <a:rPr lang="en-GB" sz="1800" dirty="0">
                <a:latin typeface="Arial" panose="020B0604020202020204" pitchFamily="34" charset="0"/>
                <a:cs typeface="Arial" panose="020B0604020202020204" pitchFamily="34" charset="0"/>
              </a:rPr>
              <a:t>Engage with LAs in relation to the requirements, in particular the development of the local offer and their process for transferring from statements to EHC plans</a:t>
            </a:r>
            <a:r>
              <a:rPr lang="en-GB" sz="1800" dirty="0" smtClean="0">
                <a:latin typeface="Arial" panose="020B0604020202020204" pitchFamily="34" charset="0"/>
                <a:cs typeface="Arial" panose="020B0604020202020204" pitchFamily="34" charset="0"/>
              </a:rPr>
              <a:t>.</a:t>
            </a:r>
          </a:p>
          <a:p>
            <a:pPr marL="0" lvl="0" indent="0">
              <a:buNone/>
            </a:pPr>
            <a:endParaRPr lang="en-GB" sz="1800" dirty="0">
              <a:latin typeface="Arial" panose="020B0604020202020204" pitchFamily="34" charset="0"/>
              <a:cs typeface="Arial" panose="020B0604020202020204" pitchFamily="34" charset="0"/>
            </a:endParaRPr>
          </a:p>
          <a:p>
            <a:pPr lvl="0"/>
            <a:r>
              <a:rPr lang="en-GB" sz="1800" dirty="0">
                <a:latin typeface="Arial" panose="020B0604020202020204" pitchFamily="34" charset="0"/>
                <a:cs typeface="Arial" panose="020B0604020202020204" pitchFamily="34" charset="0"/>
              </a:rPr>
              <a:t>Ensure the SENCO has the right qualifications and explore how the SENCO fits into strategic management of the school</a:t>
            </a:r>
            <a:r>
              <a:rPr lang="en-GB" sz="1800" dirty="0" smtClean="0">
                <a:latin typeface="Arial" panose="020B0604020202020204" pitchFamily="34" charset="0"/>
                <a:cs typeface="Arial" panose="020B0604020202020204" pitchFamily="34" charset="0"/>
              </a:rPr>
              <a:t>.</a:t>
            </a:r>
          </a:p>
          <a:p>
            <a:pPr marL="0" lvl="0" indent="0">
              <a:buNone/>
            </a:pPr>
            <a:endParaRPr lang="en-GB" sz="1800" dirty="0">
              <a:latin typeface="Arial" panose="020B0604020202020204" pitchFamily="34" charset="0"/>
              <a:cs typeface="Arial" panose="020B0604020202020204" pitchFamily="34" charset="0"/>
            </a:endParaRPr>
          </a:p>
          <a:p>
            <a:pPr lvl="0"/>
            <a:r>
              <a:rPr lang="en-GB" sz="1800" dirty="0">
                <a:latin typeface="Arial" panose="020B0604020202020204" pitchFamily="34" charset="0"/>
                <a:cs typeface="Arial" panose="020B0604020202020204" pitchFamily="34" charset="0"/>
              </a:rPr>
              <a:t>Have arrangements in place to support pupils with medical conditions.</a:t>
            </a:r>
          </a:p>
          <a:p>
            <a:pPr>
              <a:buFont typeface="+mj-lt"/>
              <a:buAutoNum type="arabicPeriod"/>
            </a:pPr>
            <a:endParaRPr lang="en-GB" sz="1800" dirty="0"/>
          </a:p>
        </p:txBody>
      </p:sp>
      <p:sp>
        <p:nvSpPr>
          <p:cNvPr id="4" name="Slide Number Placeholder 3"/>
          <p:cNvSpPr>
            <a:spLocks noGrp="1"/>
          </p:cNvSpPr>
          <p:nvPr>
            <p:ph type="sldNum" sz="quarter" idx="12"/>
          </p:nvPr>
        </p:nvSpPr>
        <p:spPr/>
        <p:txBody>
          <a:bodyPr/>
          <a:lstStyle/>
          <a:p>
            <a:pPr>
              <a:defRPr/>
            </a:pPr>
            <a:fld id="{5A7C50A8-DBC3-4174-8566-B9AE5DD62894}" type="slidenum">
              <a:rPr lang="en-GB" altLang="en-US" smtClean="0"/>
              <a:pPr>
                <a:defRPr/>
              </a:pPr>
              <a:t>19</a:t>
            </a:fld>
            <a:endParaRPr lang="en-GB" altLang="en-US" dirty="0"/>
          </a:p>
        </p:txBody>
      </p:sp>
      <p:sp>
        <p:nvSpPr>
          <p:cNvPr id="6" name="Title 1"/>
          <p:cNvSpPr txBox="1">
            <a:spLocks/>
          </p:cNvSpPr>
          <p:nvPr/>
        </p:nvSpPr>
        <p:spPr>
          <a:xfrm>
            <a:off x="238262" y="44624"/>
            <a:ext cx="8539272" cy="1512168"/>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solidFill>
                  <a:schemeClr val="tx2"/>
                </a:solidFill>
                <a:latin typeface="Arial" panose="020B0604020202020204" pitchFamily="34" charset="0"/>
                <a:cs typeface="Arial" panose="020B0604020202020204" pitchFamily="34" charset="0"/>
              </a:rPr>
              <a:t>4. Implementation: What schools </a:t>
            </a:r>
            <a:r>
              <a:rPr lang="en-GB" sz="4000" dirty="0">
                <a:solidFill>
                  <a:schemeClr val="tx2"/>
                </a:solidFill>
                <a:latin typeface="Arial" panose="020B0604020202020204" pitchFamily="34" charset="0"/>
                <a:cs typeface="Arial" panose="020B0604020202020204" pitchFamily="34" charset="0"/>
              </a:rPr>
              <a:t>need to </a:t>
            </a:r>
            <a:r>
              <a:rPr lang="en-GB" sz="4000" dirty="0" smtClean="0">
                <a:solidFill>
                  <a:schemeClr val="tx2"/>
                </a:solidFill>
                <a:latin typeface="Arial" panose="020B0604020202020204" pitchFamily="34" charset="0"/>
                <a:cs typeface="Arial" panose="020B0604020202020204" pitchFamily="34" charset="0"/>
              </a:rPr>
              <a:t>do to be ready in September 2014?</a:t>
            </a:r>
          </a:p>
        </p:txBody>
      </p:sp>
    </p:spTree>
    <p:extLst>
      <p:ext uri="{BB962C8B-B14F-4D97-AF65-F5344CB8AC3E}">
        <p14:creationId xmlns:p14="http://schemas.microsoft.com/office/powerpoint/2010/main" val="3758441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68241" y="2720241"/>
            <a:ext cx="2664296" cy="2369880"/>
          </a:xfrm>
          <a:prstGeom prst="rect">
            <a:avLst/>
          </a:prstGeom>
          <a:noFill/>
        </p:spPr>
        <p:txBody>
          <a:bodyPr wrap="square" rtlCol="0">
            <a:spAutoFit/>
          </a:bodyPr>
          <a:lstStyle/>
          <a:p>
            <a:pPr lvl="0"/>
            <a:r>
              <a:rPr lang="en-GB" b="1" dirty="0" smtClean="0">
                <a:solidFill>
                  <a:schemeClr val="tx2"/>
                </a:solidFill>
                <a:latin typeface="Arial" panose="020B0604020202020204" pitchFamily="34" charset="0"/>
                <a:cs typeface="Arial" panose="020B0604020202020204" pitchFamily="34" charset="0"/>
                <a:hlinkClick r:id="rId3" action="ppaction://hlinksldjump"/>
              </a:rPr>
              <a:t>5. What </a:t>
            </a:r>
            <a:r>
              <a:rPr lang="en-GB" b="1" dirty="0">
                <a:solidFill>
                  <a:schemeClr val="tx2"/>
                </a:solidFill>
                <a:latin typeface="Arial" panose="020B0604020202020204" pitchFamily="34" charset="0"/>
                <a:cs typeface="Arial" panose="020B0604020202020204" pitchFamily="34" charset="0"/>
                <a:hlinkClick r:id="rId3" action="ppaction://hlinksldjump"/>
              </a:rPr>
              <a:t>the reforms means for </a:t>
            </a:r>
            <a:r>
              <a:rPr lang="en-GB" b="1" dirty="0" smtClean="0">
                <a:solidFill>
                  <a:schemeClr val="tx2"/>
                </a:solidFill>
                <a:latin typeface="Arial" panose="020B0604020202020204" pitchFamily="34" charset="0"/>
                <a:cs typeface="Arial" panose="020B0604020202020204" pitchFamily="34" charset="0"/>
                <a:hlinkClick r:id="rId3" action="ppaction://hlinksldjump"/>
              </a:rPr>
              <a:t>….</a:t>
            </a:r>
            <a:endParaRPr lang="en-GB" b="1"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solidFill>
                  <a:srgbClr val="002060"/>
                </a:solidFill>
                <a:latin typeface="Arial" panose="020B0604020202020204" pitchFamily="34" charset="0"/>
                <a:cs typeface="Arial" panose="020B0604020202020204" pitchFamily="34" charset="0"/>
              </a:rPr>
              <a:t>Governors</a:t>
            </a:r>
          </a:p>
          <a:p>
            <a:pPr marL="285750" indent="-285750">
              <a:buFont typeface="Arial" panose="020B0604020202020204" pitchFamily="34" charset="0"/>
              <a:buChar char="•"/>
            </a:pPr>
            <a:r>
              <a:rPr lang="en-GB" sz="1600" dirty="0">
                <a:solidFill>
                  <a:srgbClr val="002060"/>
                </a:solidFill>
                <a:latin typeface="Arial" panose="020B0604020202020204" pitchFamily="34" charset="0"/>
                <a:cs typeface="Arial" panose="020B0604020202020204" pitchFamily="34" charset="0"/>
              </a:rPr>
              <a:t>Heads</a:t>
            </a:r>
          </a:p>
          <a:p>
            <a:pPr marL="285750" indent="-285750">
              <a:buFont typeface="Arial" panose="020B0604020202020204" pitchFamily="34" charset="0"/>
              <a:buChar char="•"/>
            </a:pPr>
            <a:r>
              <a:rPr lang="en-GB" sz="1600" dirty="0">
                <a:solidFill>
                  <a:srgbClr val="002060"/>
                </a:solidFill>
                <a:latin typeface="Arial" panose="020B0604020202020204" pitchFamily="34" charset="0"/>
                <a:cs typeface="Arial" panose="020B0604020202020204" pitchFamily="34" charset="0"/>
              </a:rPr>
              <a:t>SENCOs</a:t>
            </a:r>
          </a:p>
          <a:p>
            <a:pPr marL="285750" indent="-285750">
              <a:buFont typeface="Arial" panose="020B0604020202020204" pitchFamily="34" charset="0"/>
              <a:buChar char="•"/>
            </a:pPr>
            <a:r>
              <a:rPr lang="en-GB" sz="1600" dirty="0" smtClean="0">
                <a:solidFill>
                  <a:srgbClr val="002060"/>
                </a:solidFill>
                <a:latin typeface="Arial" panose="020B0604020202020204" pitchFamily="34" charset="0"/>
                <a:cs typeface="Arial" panose="020B0604020202020204" pitchFamily="34" charset="0"/>
              </a:rPr>
              <a:t>Classroom </a:t>
            </a:r>
            <a:r>
              <a:rPr lang="en-GB" sz="1600" dirty="0">
                <a:solidFill>
                  <a:srgbClr val="002060"/>
                </a:solidFill>
                <a:latin typeface="Arial" panose="020B0604020202020204" pitchFamily="34" charset="0"/>
                <a:cs typeface="Arial" panose="020B0604020202020204" pitchFamily="34" charset="0"/>
              </a:rPr>
              <a:t>teachers</a:t>
            </a:r>
          </a:p>
          <a:p>
            <a:pPr marL="285750" indent="-285750">
              <a:buFont typeface="Arial" panose="020B0604020202020204" pitchFamily="34" charset="0"/>
              <a:buChar char="•"/>
            </a:pPr>
            <a:r>
              <a:rPr lang="en-GB" sz="1600" dirty="0">
                <a:solidFill>
                  <a:srgbClr val="002060"/>
                </a:solidFill>
                <a:latin typeface="Arial" panose="020B0604020202020204" pitchFamily="34" charset="0"/>
                <a:cs typeface="Arial" panose="020B0604020202020204" pitchFamily="34" charset="0"/>
              </a:rPr>
              <a:t>Teaching assistants</a:t>
            </a:r>
          </a:p>
          <a:p>
            <a:pPr marL="285750" indent="-285750">
              <a:buFont typeface="Arial" panose="020B0604020202020204" pitchFamily="34" charset="0"/>
              <a:buChar char="•"/>
            </a:pPr>
            <a:r>
              <a:rPr lang="en-GB" sz="1600" dirty="0">
                <a:solidFill>
                  <a:srgbClr val="002060"/>
                </a:solidFill>
                <a:latin typeface="Arial" panose="020B0604020202020204" pitchFamily="34" charset="0"/>
                <a:cs typeface="Arial" panose="020B0604020202020204" pitchFamily="34" charset="0"/>
              </a:rPr>
              <a:t>School nurses</a:t>
            </a:r>
          </a:p>
          <a:p>
            <a:pPr marL="285750" indent="-285750">
              <a:buFont typeface="Arial" panose="020B0604020202020204" pitchFamily="34" charset="0"/>
              <a:buChar char="•"/>
            </a:pPr>
            <a:r>
              <a:rPr lang="en-GB" sz="1600" dirty="0" smtClean="0">
                <a:solidFill>
                  <a:srgbClr val="002060"/>
                </a:solidFill>
                <a:latin typeface="Arial" panose="020B0604020202020204" pitchFamily="34" charset="0"/>
                <a:cs typeface="Arial" panose="020B0604020202020204" pitchFamily="34" charset="0"/>
              </a:rPr>
              <a:t>Maintained nurseries</a:t>
            </a:r>
            <a:endParaRPr lang="en-GB" sz="1600" dirty="0">
              <a:solidFill>
                <a:srgbClr val="002060"/>
              </a:solidFill>
              <a:latin typeface="Arial" panose="020B0604020202020204" pitchFamily="34" charset="0"/>
              <a:cs typeface="Arial" panose="020B0604020202020204" pitchFamily="34" charset="0"/>
            </a:endParaRPr>
          </a:p>
        </p:txBody>
      </p:sp>
      <p:sp>
        <p:nvSpPr>
          <p:cNvPr id="7" name="TextBox 6"/>
          <p:cNvSpPr txBox="1"/>
          <p:nvPr/>
        </p:nvSpPr>
        <p:spPr>
          <a:xfrm>
            <a:off x="216757" y="773861"/>
            <a:ext cx="2928986" cy="1600438"/>
          </a:xfrm>
          <a:prstGeom prst="rect">
            <a:avLst/>
          </a:prstGeom>
          <a:noFill/>
        </p:spPr>
        <p:txBody>
          <a:bodyPr wrap="square" rtlCol="0">
            <a:spAutoFit/>
          </a:bodyPr>
          <a:lstStyle/>
          <a:p>
            <a:pPr marL="342900" lvl="0" indent="-342900">
              <a:buAutoNum type="arabicPeriod"/>
            </a:pPr>
            <a:r>
              <a:rPr lang="en-GB" b="1" dirty="0" smtClean="0">
                <a:solidFill>
                  <a:schemeClr val="tx2"/>
                </a:solidFill>
                <a:latin typeface="Arial" panose="020B0604020202020204" pitchFamily="34" charset="0"/>
                <a:cs typeface="Arial" panose="020B0604020202020204" pitchFamily="34" charset="0"/>
                <a:hlinkClick r:id="rId4" action="ppaction://hlinksldjump"/>
              </a:rPr>
              <a:t>Introduction</a:t>
            </a:r>
            <a:endParaRPr lang="en-GB" b="1" dirty="0" smtClean="0">
              <a:solidFill>
                <a:schemeClr val="tx2"/>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1600" dirty="0" smtClean="0">
                <a:solidFill>
                  <a:srgbClr val="002060"/>
                </a:solidFill>
                <a:latin typeface="Arial" panose="020B0604020202020204" pitchFamily="34" charset="0"/>
                <a:cs typeface="Arial" panose="020B0604020202020204" pitchFamily="34" charset="0"/>
              </a:rPr>
              <a:t>Overview of slides</a:t>
            </a:r>
          </a:p>
          <a:p>
            <a:pPr marL="285750" lvl="0" indent="-285750">
              <a:buFont typeface="Arial" panose="020B0604020202020204" pitchFamily="34" charset="0"/>
              <a:buChar char="•"/>
            </a:pPr>
            <a:r>
              <a:rPr lang="en-GB" sz="1600" dirty="0" smtClean="0">
                <a:solidFill>
                  <a:srgbClr val="002060"/>
                </a:solidFill>
                <a:latin typeface="Arial" panose="020B0604020202020204" pitchFamily="34" charset="0"/>
                <a:cs typeface="Arial" panose="020B0604020202020204" pitchFamily="34" charset="0"/>
              </a:rPr>
              <a:t>The 0-25 SEND Code of Practice: 13 years in the making</a:t>
            </a:r>
          </a:p>
          <a:p>
            <a:pPr marL="285750" lvl="0" indent="-285750">
              <a:buFont typeface="Arial" panose="020B0604020202020204" pitchFamily="34" charset="0"/>
              <a:buChar char="•"/>
            </a:pPr>
            <a:r>
              <a:rPr lang="en-GB" sz="1600" dirty="0" smtClean="0">
                <a:solidFill>
                  <a:srgbClr val="002060"/>
                </a:solidFill>
                <a:latin typeface="Arial" panose="020B0604020202020204" pitchFamily="34" charset="0"/>
                <a:cs typeface="Arial" panose="020B0604020202020204" pitchFamily="34" charset="0"/>
              </a:rPr>
              <a:t>Building on best practice</a:t>
            </a:r>
            <a:endParaRPr lang="en-GB" dirty="0">
              <a:solidFill>
                <a:srgbClr val="002060"/>
              </a:solidFill>
              <a:latin typeface="Arial" panose="020B0604020202020204" pitchFamily="34" charset="0"/>
              <a:cs typeface="Arial" panose="020B0604020202020204" pitchFamily="34" charset="0"/>
            </a:endParaRPr>
          </a:p>
        </p:txBody>
      </p:sp>
      <p:sp>
        <p:nvSpPr>
          <p:cNvPr id="8" name="TextBox 7"/>
          <p:cNvSpPr txBox="1"/>
          <p:nvPr/>
        </p:nvSpPr>
        <p:spPr>
          <a:xfrm>
            <a:off x="5985866" y="773861"/>
            <a:ext cx="3064321" cy="1877437"/>
          </a:xfrm>
          <a:prstGeom prst="rect">
            <a:avLst/>
          </a:prstGeom>
          <a:noFill/>
        </p:spPr>
        <p:txBody>
          <a:bodyPr wrap="square" rtlCol="0">
            <a:spAutoFit/>
          </a:bodyPr>
          <a:lstStyle/>
          <a:p>
            <a:pPr lvl="0"/>
            <a:r>
              <a:rPr lang="en-GB" b="1" dirty="0" smtClean="0">
                <a:solidFill>
                  <a:schemeClr val="tx2"/>
                </a:solidFill>
                <a:latin typeface="Arial" panose="020B0604020202020204" pitchFamily="34" charset="0"/>
                <a:cs typeface="Arial" panose="020B0604020202020204" pitchFamily="34" charset="0"/>
                <a:hlinkClick r:id="rId5" action="ppaction://hlinksldjump"/>
              </a:rPr>
              <a:t>7</a:t>
            </a:r>
            <a:r>
              <a:rPr lang="en-GB" b="1" dirty="0">
                <a:solidFill>
                  <a:schemeClr val="tx2"/>
                </a:solidFill>
                <a:latin typeface="Arial" panose="020B0604020202020204" pitchFamily="34" charset="0"/>
                <a:cs typeface="Arial" panose="020B0604020202020204" pitchFamily="34" charset="0"/>
                <a:hlinkClick r:id="rId5" action="ppaction://hlinksldjump"/>
              </a:rPr>
              <a:t>. Engagement with </a:t>
            </a:r>
            <a:r>
              <a:rPr lang="en-GB" b="1" dirty="0" smtClean="0">
                <a:solidFill>
                  <a:schemeClr val="tx2"/>
                </a:solidFill>
                <a:latin typeface="Arial" panose="020B0604020202020204" pitchFamily="34" charset="0"/>
                <a:cs typeface="Arial" panose="020B0604020202020204" pitchFamily="34" charset="0"/>
                <a:hlinkClick r:id="rId5" action="ppaction://hlinksldjump"/>
              </a:rPr>
              <a:t>parents</a:t>
            </a:r>
            <a:endParaRPr lang="en-GB" b="1" dirty="0">
              <a:solidFill>
                <a:schemeClr val="tx2"/>
              </a:solidFill>
              <a:latin typeface="Arial" panose="020B0604020202020204" pitchFamily="34" charset="0"/>
              <a:cs typeface="Arial" panose="020B0604020202020204" pitchFamily="34" charset="0"/>
            </a:endParaRPr>
          </a:p>
          <a:p>
            <a:pPr marL="180975" indent="-180975">
              <a:buFont typeface="Arial" panose="020B0604020202020204" pitchFamily="34" charset="0"/>
              <a:buChar char="•"/>
            </a:pPr>
            <a:r>
              <a:rPr lang="en-GB" sz="1600" dirty="0">
                <a:solidFill>
                  <a:schemeClr val="tx2"/>
                </a:solidFill>
                <a:latin typeface="Arial" panose="020B0604020202020204" pitchFamily="34" charset="0"/>
                <a:cs typeface="Arial" panose="020B0604020202020204" pitchFamily="34" charset="0"/>
              </a:rPr>
              <a:t>What do the reforms mean for parents</a:t>
            </a:r>
            <a:r>
              <a:rPr lang="en-GB" sz="1600" dirty="0" smtClean="0">
                <a:solidFill>
                  <a:schemeClr val="tx2"/>
                </a:solidFill>
                <a:latin typeface="Arial" panose="020B0604020202020204" pitchFamily="34" charset="0"/>
                <a:cs typeface="Arial" panose="020B0604020202020204" pitchFamily="34" charset="0"/>
              </a:rPr>
              <a:t>?</a:t>
            </a:r>
            <a:endParaRPr lang="en-GB" sz="1600" dirty="0">
              <a:solidFill>
                <a:schemeClr val="tx2"/>
              </a:solidFill>
              <a:latin typeface="Arial" panose="020B0604020202020204" pitchFamily="34" charset="0"/>
              <a:cs typeface="Arial" panose="020B0604020202020204" pitchFamily="34" charset="0"/>
            </a:endParaRPr>
          </a:p>
          <a:p>
            <a:pPr marL="180975" indent="-180975">
              <a:buFont typeface="Arial" panose="020B0604020202020204" pitchFamily="34" charset="0"/>
              <a:buChar char="•"/>
            </a:pPr>
            <a:r>
              <a:rPr lang="en-GB" sz="1600" dirty="0">
                <a:solidFill>
                  <a:schemeClr val="tx2"/>
                </a:solidFill>
                <a:latin typeface="Arial" panose="020B0604020202020204" pitchFamily="34" charset="0"/>
                <a:cs typeface="Arial" panose="020B0604020202020204" pitchFamily="34" charset="0"/>
              </a:rPr>
              <a:t>What schools need to do</a:t>
            </a:r>
          </a:p>
          <a:p>
            <a:pPr marL="180975" indent="-180975">
              <a:buFont typeface="Arial" panose="020B0604020202020204" pitchFamily="34" charset="0"/>
              <a:buChar char="•"/>
            </a:pPr>
            <a:r>
              <a:rPr lang="en-GB" sz="1600" dirty="0">
                <a:solidFill>
                  <a:schemeClr val="tx2"/>
                </a:solidFill>
                <a:latin typeface="Arial" panose="020B0604020202020204" pitchFamily="34" charset="0"/>
                <a:cs typeface="Arial" panose="020B0604020202020204" pitchFamily="34" charset="0"/>
              </a:rPr>
              <a:t>Advice and support</a:t>
            </a:r>
          </a:p>
          <a:p>
            <a:pPr marL="180975" indent="-180975">
              <a:buFont typeface="Arial" panose="020B0604020202020204" pitchFamily="34" charset="0"/>
              <a:buChar char="•"/>
            </a:pPr>
            <a:r>
              <a:rPr lang="en-GB" sz="1600" dirty="0">
                <a:solidFill>
                  <a:schemeClr val="tx2"/>
                </a:solidFill>
                <a:latin typeface="Arial" panose="020B0604020202020204" pitchFamily="34" charset="0"/>
                <a:cs typeface="Arial" panose="020B0604020202020204" pitchFamily="34" charset="0"/>
              </a:rPr>
              <a:t>Top </a:t>
            </a:r>
            <a:r>
              <a:rPr lang="en-GB" sz="1600" dirty="0" smtClean="0">
                <a:solidFill>
                  <a:schemeClr val="tx2"/>
                </a:solidFill>
                <a:latin typeface="Arial" panose="020B0604020202020204" pitchFamily="34" charset="0"/>
                <a:cs typeface="Arial" panose="020B0604020202020204" pitchFamily="34" charset="0"/>
              </a:rPr>
              <a:t>tips</a:t>
            </a:r>
            <a:endParaRPr lang="en-GB" sz="1600" dirty="0">
              <a:solidFill>
                <a:schemeClr val="tx2"/>
              </a:solidFill>
              <a:latin typeface="Arial" panose="020B0604020202020204" pitchFamily="34" charset="0"/>
              <a:cs typeface="Arial" panose="020B0604020202020204" pitchFamily="34" charset="0"/>
            </a:endParaRPr>
          </a:p>
        </p:txBody>
      </p:sp>
      <p:sp>
        <p:nvSpPr>
          <p:cNvPr id="9" name="TextBox 8"/>
          <p:cNvSpPr txBox="1"/>
          <p:nvPr/>
        </p:nvSpPr>
        <p:spPr>
          <a:xfrm>
            <a:off x="191183" y="2526141"/>
            <a:ext cx="2952328" cy="1354217"/>
          </a:xfrm>
          <a:prstGeom prst="rect">
            <a:avLst/>
          </a:prstGeom>
          <a:noFill/>
        </p:spPr>
        <p:txBody>
          <a:bodyPr wrap="square" rtlCol="0">
            <a:spAutoFit/>
          </a:bodyPr>
          <a:lstStyle/>
          <a:p>
            <a:pPr lvl="0"/>
            <a:r>
              <a:rPr lang="en-GB" b="1" dirty="0" smtClean="0">
                <a:solidFill>
                  <a:schemeClr val="tx2"/>
                </a:solidFill>
                <a:latin typeface="Arial" panose="020B0604020202020204" pitchFamily="34" charset="0"/>
                <a:cs typeface="Arial" panose="020B0604020202020204" pitchFamily="34" charset="0"/>
              </a:rPr>
              <a:t>2. </a:t>
            </a:r>
            <a:r>
              <a:rPr lang="en-GB" b="1" dirty="0" smtClean="0">
                <a:solidFill>
                  <a:schemeClr val="tx2"/>
                </a:solidFill>
                <a:latin typeface="Arial" panose="020B0604020202020204" pitchFamily="34" charset="0"/>
                <a:cs typeface="Arial" panose="020B0604020202020204" pitchFamily="34" charset="0"/>
                <a:hlinkClick r:id="rId6" action="ppaction://hlinksldjump"/>
              </a:rPr>
              <a:t>The case for change</a:t>
            </a:r>
            <a:endParaRPr lang="en-GB" b="1" dirty="0" smtClean="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solidFill>
                  <a:srgbClr val="002060"/>
                </a:solidFill>
                <a:latin typeface="MyriadMM"/>
                <a:ea typeface="Times New Roman"/>
                <a:cs typeface="MyriadMM"/>
              </a:rPr>
              <a:t>Support and Aspiration</a:t>
            </a:r>
          </a:p>
          <a:p>
            <a:pPr marL="285750" indent="-285750">
              <a:buFont typeface="Arial" panose="020B0604020202020204" pitchFamily="34" charset="0"/>
              <a:buChar char="•"/>
            </a:pPr>
            <a:r>
              <a:rPr lang="en-GB" sz="1600" dirty="0" smtClean="0">
                <a:solidFill>
                  <a:srgbClr val="002060"/>
                </a:solidFill>
                <a:latin typeface="Arial" panose="020B0604020202020204" pitchFamily="34" charset="0"/>
                <a:cs typeface="Arial" panose="020B0604020202020204" pitchFamily="34" charset="0"/>
              </a:rPr>
              <a:t>2010 </a:t>
            </a:r>
            <a:r>
              <a:rPr lang="en-GB" sz="1600" dirty="0">
                <a:solidFill>
                  <a:srgbClr val="002060"/>
                </a:solidFill>
                <a:latin typeface="Arial" panose="020B0604020202020204" pitchFamily="34" charset="0"/>
                <a:cs typeface="Arial" panose="020B0604020202020204" pitchFamily="34" charset="0"/>
              </a:rPr>
              <a:t>Ofsted Review </a:t>
            </a:r>
            <a:endParaRPr lang="en-GB" sz="1600"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solidFill>
                  <a:srgbClr val="002060"/>
                </a:solidFill>
                <a:latin typeface="Arial" panose="020B0604020202020204" pitchFamily="34" charset="0"/>
                <a:cs typeface="Arial" panose="020B0604020202020204" pitchFamily="34" charset="0"/>
              </a:rPr>
              <a:t>The </a:t>
            </a:r>
            <a:r>
              <a:rPr lang="en-GB" sz="1600" dirty="0">
                <a:solidFill>
                  <a:srgbClr val="002060"/>
                </a:solidFill>
                <a:latin typeface="Arial" panose="020B0604020202020204" pitchFamily="34" charset="0"/>
                <a:cs typeface="Arial" panose="020B0604020202020204" pitchFamily="34" charset="0"/>
              </a:rPr>
              <a:t>impact on children and young people</a:t>
            </a:r>
            <a:endParaRPr lang="en-GB" sz="1600" dirty="0"/>
          </a:p>
        </p:txBody>
      </p:sp>
      <p:sp>
        <p:nvSpPr>
          <p:cNvPr id="5" name="Rectangle 4"/>
          <p:cNvSpPr/>
          <p:nvPr/>
        </p:nvSpPr>
        <p:spPr>
          <a:xfrm>
            <a:off x="251520" y="4018802"/>
            <a:ext cx="3024336" cy="2831544"/>
          </a:xfrm>
          <a:prstGeom prst="rect">
            <a:avLst/>
          </a:prstGeom>
        </p:spPr>
        <p:txBody>
          <a:bodyPr wrap="square">
            <a:spAutoFit/>
          </a:bodyPr>
          <a:lstStyle/>
          <a:p>
            <a:r>
              <a:rPr lang="en-GB" b="1" dirty="0" smtClean="0">
                <a:solidFill>
                  <a:schemeClr val="tx2"/>
                </a:solidFill>
                <a:latin typeface="Arial" panose="020B0604020202020204" pitchFamily="34" charset="0"/>
                <a:cs typeface="Arial" panose="020B0604020202020204" pitchFamily="34" charset="0"/>
              </a:rPr>
              <a:t>3. </a:t>
            </a:r>
            <a:r>
              <a:rPr lang="en-GB" b="1" dirty="0" smtClean="0">
                <a:solidFill>
                  <a:schemeClr val="tx2"/>
                </a:solidFill>
                <a:latin typeface="Arial" panose="020B0604020202020204" pitchFamily="34" charset="0"/>
                <a:cs typeface="Arial" panose="020B0604020202020204" pitchFamily="34" charset="0"/>
                <a:hlinkClick r:id="rId7" action="ppaction://hlinksldjump"/>
              </a:rPr>
              <a:t>The reform vision</a:t>
            </a:r>
            <a:endParaRPr lang="en-GB" b="1" dirty="0" smtClean="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solidFill>
                  <a:srgbClr val="002060"/>
                </a:solidFill>
                <a:latin typeface="Arial" panose="020B0604020202020204" pitchFamily="34" charset="0"/>
                <a:cs typeface="Arial" panose="020B0604020202020204" pitchFamily="34" charset="0"/>
              </a:rPr>
              <a:t>Joined </a:t>
            </a:r>
            <a:r>
              <a:rPr lang="en-GB" sz="1600" dirty="0">
                <a:solidFill>
                  <a:srgbClr val="002060"/>
                </a:solidFill>
                <a:latin typeface="Arial" panose="020B0604020202020204" pitchFamily="34" charset="0"/>
                <a:cs typeface="Arial" panose="020B0604020202020204" pitchFamily="34" charset="0"/>
              </a:rPr>
              <a:t>up help across education, health and care, from birth to 25</a:t>
            </a:r>
          </a:p>
          <a:p>
            <a:pPr marL="285750" indent="-285750">
              <a:buFont typeface="Arial" panose="020B0604020202020204" pitchFamily="34" charset="0"/>
              <a:buChar char="•"/>
            </a:pPr>
            <a:r>
              <a:rPr lang="en-GB" altLang="en-US" sz="1600" dirty="0">
                <a:solidFill>
                  <a:srgbClr val="002060"/>
                </a:solidFill>
                <a:latin typeface="Arial" panose="020B0604020202020204" pitchFamily="34" charset="0"/>
                <a:cs typeface="Arial" panose="020B0604020202020204" pitchFamily="34" charset="0"/>
              </a:rPr>
              <a:t>Children and young people at the centre</a:t>
            </a:r>
          </a:p>
          <a:p>
            <a:pPr marL="285750" indent="-285750">
              <a:buFont typeface="Arial" panose="020B0604020202020204" pitchFamily="34" charset="0"/>
              <a:buChar char="•"/>
            </a:pPr>
            <a:r>
              <a:rPr lang="en-GB" altLang="en-US" sz="1600" dirty="0">
                <a:solidFill>
                  <a:srgbClr val="002060"/>
                </a:solidFill>
                <a:latin typeface="Arial" panose="020B0604020202020204" pitchFamily="34" charset="0"/>
                <a:cs typeface="Arial" panose="020B0604020202020204" pitchFamily="34" charset="0"/>
              </a:rPr>
              <a:t>Person centred planning</a:t>
            </a:r>
          </a:p>
          <a:p>
            <a:pPr marL="285750" indent="-285750">
              <a:buFont typeface="Arial" panose="020B0604020202020204" pitchFamily="34" charset="0"/>
              <a:buChar char="•"/>
            </a:pPr>
            <a:r>
              <a:rPr lang="en-GB" sz="1600" dirty="0">
                <a:solidFill>
                  <a:srgbClr val="002060"/>
                </a:solidFill>
                <a:latin typeface="Arial" panose="020B0604020202020204" pitchFamily="34" charset="0"/>
                <a:cs typeface="Arial" panose="020B0604020202020204" pitchFamily="34" charset="0"/>
              </a:rPr>
              <a:t>A whole school approach</a:t>
            </a:r>
          </a:p>
          <a:p>
            <a:pPr marL="285750" indent="-285750">
              <a:buFont typeface="Arial" panose="020B0604020202020204" pitchFamily="34" charset="0"/>
              <a:buChar char="•"/>
            </a:pPr>
            <a:r>
              <a:rPr lang="en-GB" sz="1600" dirty="0">
                <a:solidFill>
                  <a:srgbClr val="002060"/>
                </a:solidFill>
                <a:latin typeface="Arial" panose="020B0604020202020204" pitchFamily="34" charset="0"/>
                <a:cs typeface="Arial" panose="020B0604020202020204" pitchFamily="34" charset="0"/>
              </a:rPr>
              <a:t>What does success look for schools?</a:t>
            </a:r>
          </a:p>
          <a:p>
            <a:pPr marL="285750" indent="-285750">
              <a:buFont typeface="Arial" panose="020B0604020202020204" pitchFamily="34" charset="0"/>
              <a:buChar char="•"/>
            </a:pPr>
            <a:r>
              <a:rPr lang="en-GB" sz="1600" dirty="0">
                <a:solidFill>
                  <a:srgbClr val="002060"/>
                </a:solidFill>
                <a:latin typeface="Arial" panose="020B0604020202020204" pitchFamily="34" charset="0"/>
                <a:cs typeface="Arial" panose="020B0604020202020204" pitchFamily="34" charset="0"/>
              </a:rPr>
              <a:t>Wider reform</a:t>
            </a:r>
          </a:p>
        </p:txBody>
      </p:sp>
      <p:sp>
        <p:nvSpPr>
          <p:cNvPr id="11" name="TextBox 10"/>
          <p:cNvSpPr txBox="1"/>
          <p:nvPr/>
        </p:nvSpPr>
        <p:spPr>
          <a:xfrm>
            <a:off x="3099470" y="773861"/>
            <a:ext cx="2736304" cy="1846659"/>
          </a:xfrm>
          <a:prstGeom prst="rect">
            <a:avLst/>
          </a:prstGeom>
          <a:noFill/>
        </p:spPr>
        <p:txBody>
          <a:bodyPr wrap="square" rtlCol="0">
            <a:spAutoFit/>
          </a:bodyPr>
          <a:lstStyle/>
          <a:p>
            <a:r>
              <a:rPr lang="en-GB" sz="1600" b="1" dirty="0" smtClean="0">
                <a:solidFill>
                  <a:schemeClr val="tx2"/>
                </a:solidFill>
                <a:latin typeface="Arial" panose="020B0604020202020204" pitchFamily="34" charset="0"/>
                <a:cs typeface="Arial" panose="020B0604020202020204" pitchFamily="34" charset="0"/>
                <a:hlinkClick r:id="rId8" action="ppaction://hlinksldjump"/>
              </a:rPr>
              <a:t>4</a:t>
            </a:r>
            <a:r>
              <a:rPr lang="en-GB" b="1" dirty="0" smtClean="0">
                <a:solidFill>
                  <a:schemeClr val="tx2"/>
                </a:solidFill>
                <a:latin typeface="Arial" panose="020B0604020202020204" pitchFamily="34" charset="0"/>
                <a:cs typeface="Arial" panose="020B0604020202020204" pitchFamily="34" charset="0"/>
                <a:hlinkClick r:id="rId8" action="ppaction://hlinksldjump"/>
              </a:rPr>
              <a:t>. Implementation</a:t>
            </a:r>
            <a:endParaRPr lang="en-GB" b="1" dirty="0" smtClean="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solidFill>
                  <a:srgbClr val="002060"/>
                </a:solidFill>
                <a:latin typeface="Arial" panose="020B0604020202020204" pitchFamily="34" charset="0"/>
                <a:cs typeface="Arial" panose="020B0604020202020204" pitchFamily="34" charset="0"/>
              </a:rPr>
              <a:t>What schools need to be ready for in September </a:t>
            </a:r>
          </a:p>
          <a:p>
            <a:pPr marL="285750" indent="-285750">
              <a:buFont typeface="Arial" panose="020B0604020202020204" pitchFamily="34" charset="0"/>
              <a:buChar char="•"/>
            </a:pPr>
            <a:r>
              <a:rPr lang="en-GB" sz="1600" dirty="0" smtClean="0">
                <a:solidFill>
                  <a:srgbClr val="002060"/>
                </a:solidFill>
                <a:latin typeface="Arial" panose="020B0604020202020204" pitchFamily="34" charset="0"/>
                <a:cs typeface="Arial" panose="020B0604020202020204" pitchFamily="34" charset="0"/>
              </a:rPr>
              <a:t>What </a:t>
            </a:r>
            <a:r>
              <a:rPr lang="en-GB" sz="1600" dirty="0">
                <a:solidFill>
                  <a:srgbClr val="002060"/>
                </a:solidFill>
                <a:latin typeface="Arial" panose="020B0604020202020204" pitchFamily="34" charset="0"/>
                <a:cs typeface="Arial" panose="020B0604020202020204" pitchFamily="34" charset="0"/>
              </a:rPr>
              <a:t>schools need to do from September</a:t>
            </a:r>
          </a:p>
          <a:p>
            <a:pPr marL="285750" indent="-285750">
              <a:buFont typeface="Arial" panose="020B0604020202020204" pitchFamily="34" charset="0"/>
              <a:buChar char="•"/>
            </a:pPr>
            <a:r>
              <a:rPr lang="en-GB" sz="1600" dirty="0">
                <a:solidFill>
                  <a:srgbClr val="002060"/>
                </a:solidFill>
                <a:latin typeface="Arial" panose="020B0604020202020204" pitchFamily="34" charset="0"/>
                <a:cs typeface="Arial" panose="020B0604020202020204" pitchFamily="34" charset="0"/>
              </a:rPr>
              <a:t>Pathfinder learning</a:t>
            </a:r>
          </a:p>
          <a:p>
            <a:pPr marL="285750" indent="-285750">
              <a:buFont typeface="Arial" panose="020B0604020202020204" pitchFamily="34" charset="0"/>
              <a:buChar char="•"/>
            </a:pPr>
            <a:r>
              <a:rPr lang="en-GB" sz="1600" dirty="0" smtClean="0">
                <a:solidFill>
                  <a:srgbClr val="002060"/>
                </a:solidFill>
                <a:latin typeface="Arial" panose="020B0604020202020204" pitchFamily="34" charset="0"/>
                <a:cs typeface="Arial" panose="020B0604020202020204" pitchFamily="34" charset="0"/>
              </a:rPr>
              <a:t>Workforce development</a:t>
            </a:r>
            <a:endParaRPr lang="en-GB" sz="1600" dirty="0">
              <a:solidFill>
                <a:srgbClr val="002060"/>
              </a:solidFill>
              <a:latin typeface="Arial" panose="020B0604020202020204" pitchFamily="34" charset="0"/>
              <a:cs typeface="Arial" panose="020B0604020202020204" pitchFamily="34" charset="0"/>
            </a:endParaRPr>
          </a:p>
        </p:txBody>
      </p:sp>
      <p:sp>
        <p:nvSpPr>
          <p:cNvPr id="12" name="Rectangle 11"/>
          <p:cNvSpPr/>
          <p:nvPr/>
        </p:nvSpPr>
        <p:spPr>
          <a:xfrm>
            <a:off x="3218334" y="5137471"/>
            <a:ext cx="2782018" cy="1600438"/>
          </a:xfrm>
          <a:prstGeom prst="rect">
            <a:avLst/>
          </a:prstGeom>
        </p:spPr>
        <p:txBody>
          <a:bodyPr wrap="square">
            <a:spAutoFit/>
          </a:bodyPr>
          <a:lstStyle/>
          <a:p>
            <a:pPr lvl="0"/>
            <a:r>
              <a:rPr lang="en-GB" b="1" dirty="0">
                <a:solidFill>
                  <a:schemeClr val="tx2"/>
                </a:solidFill>
                <a:latin typeface="Arial" panose="020B0604020202020204" pitchFamily="34" charset="0"/>
                <a:cs typeface="Arial" panose="020B0604020202020204" pitchFamily="34" charset="0"/>
                <a:hlinkClick r:id="rId9" action="ppaction://hlinksldjump"/>
              </a:rPr>
              <a:t>6. Reform </a:t>
            </a:r>
            <a:r>
              <a:rPr lang="en-GB" b="1" dirty="0" smtClean="0">
                <a:solidFill>
                  <a:schemeClr val="tx2"/>
                </a:solidFill>
                <a:latin typeface="Arial" panose="020B0604020202020204" pitchFamily="34" charset="0"/>
                <a:cs typeface="Arial" panose="020B0604020202020204" pitchFamily="34" charset="0"/>
                <a:hlinkClick r:id="rId9" action="ppaction://hlinksldjump"/>
              </a:rPr>
              <a:t>in practice</a:t>
            </a:r>
            <a:endParaRPr lang="en-GB" b="1" dirty="0">
              <a:solidFill>
                <a:schemeClr val="tx2"/>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1600" dirty="0" smtClean="0">
                <a:solidFill>
                  <a:srgbClr val="002060"/>
                </a:solidFill>
                <a:latin typeface="Arial" panose="020B0604020202020204" pitchFamily="34" charset="0"/>
                <a:cs typeface="Arial" panose="020B0604020202020204" pitchFamily="34" charset="0"/>
              </a:rPr>
              <a:t>Duties and regulations</a:t>
            </a:r>
          </a:p>
          <a:p>
            <a:pPr marL="285750" indent="-285750">
              <a:buFont typeface="Arial" panose="020B0604020202020204" pitchFamily="34" charset="0"/>
              <a:buChar char="•"/>
            </a:pPr>
            <a:r>
              <a:rPr lang="en-GB" sz="1600" dirty="0">
                <a:solidFill>
                  <a:srgbClr val="002060"/>
                </a:solidFill>
                <a:latin typeface="Arial" panose="020B0604020202020204" pitchFamily="34" charset="0"/>
                <a:cs typeface="Arial" panose="020B0604020202020204" pitchFamily="34" charset="0"/>
              </a:rPr>
              <a:t>Joined up help across education, health and </a:t>
            </a:r>
            <a:r>
              <a:rPr lang="en-GB" sz="1600" dirty="0" smtClean="0">
                <a:solidFill>
                  <a:srgbClr val="002060"/>
                </a:solidFill>
                <a:latin typeface="Arial" panose="020B0604020202020204" pitchFamily="34" charset="0"/>
                <a:cs typeface="Arial" panose="020B0604020202020204" pitchFamily="34" charset="0"/>
              </a:rPr>
              <a:t>care</a:t>
            </a:r>
          </a:p>
          <a:p>
            <a:pPr marL="285750" indent="-285750">
              <a:buFont typeface="Arial" panose="020B0604020202020204" pitchFamily="34" charset="0"/>
              <a:buChar char="•"/>
            </a:pPr>
            <a:r>
              <a:rPr lang="en-GB" sz="1600" dirty="0" smtClean="0">
                <a:solidFill>
                  <a:srgbClr val="002060"/>
                </a:solidFill>
                <a:latin typeface="Arial" panose="020B0604020202020204" pitchFamily="34" charset="0"/>
                <a:cs typeface="Arial" panose="020B0604020202020204" pitchFamily="34" charset="0"/>
              </a:rPr>
              <a:t>From birth to 25</a:t>
            </a:r>
            <a:endParaRPr lang="en-GB" sz="1600" dirty="0">
              <a:solidFill>
                <a:srgbClr val="002060"/>
              </a:solidFill>
              <a:latin typeface="Arial" panose="020B0604020202020204" pitchFamily="34" charset="0"/>
              <a:cs typeface="Arial" panose="020B0604020202020204" pitchFamily="34" charset="0"/>
            </a:endParaRPr>
          </a:p>
        </p:txBody>
      </p:sp>
      <p:sp>
        <p:nvSpPr>
          <p:cNvPr id="13" name="TextBox 12">
            <a:hlinkClick r:id="rId10" action="ppaction://hlinksldjump"/>
          </p:cNvPr>
          <p:cNvSpPr txBox="1"/>
          <p:nvPr/>
        </p:nvSpPr>
        <p:spPr>
          <a:xfrm>
            <a:off x="5951933" y="3003750"/>
            <a:ext cx="3064321" cy="1138773"/>
          </a:xfrm>
          <a:prstGeom prst="rect">
            <a:avLst/>
          </a:prstGeom>
          <a:noFill/>
        </p:spPr>
        <p:txBody>
          <a:bodyPr wrap="square" rtlCol="0">
            <a:spAutoFit/>
          </a:bodyPr>
          <a:lstStyle/>
          <a:p>
            <a:pPr lvl="0"/>
            <a:r>
              <a:rPr lang="en-GB" b="1" dirty="0" smtClean="0">
                <a:solidFill>
                  <a:schemeClr val="tx2"/>
                </a:solidFill>
                <a:latin typeface="Arial" panose="020B0604020202020204" pitchFamily="34" charset="0"/>
                <a:cs typeface="Arial" panose="020B0604020202020204" pitchFamily="34" charset="0"/>
                <a:hlinkClick r:id="rId10" action="ppaction://hlinksldjump"/>
              </a:rPr>
              <a:t>8. Support for schools</a:t>
            </a:r>
            <a:endParaRPr lang="en-GB" sz="1600" b="1"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1600" dirty="0">
                <a:solidFill>
                  <a:schemeClr val="tx2"/>
                </a:solidFill>
                <a:latin typeface="Arial" panose="020B0604020202020204" pitchFamily="34" charset="0"/>
                <a:cs typeface="Arial" panose="020B0604020202020204" pitchFamily="34" charset="0"/>
              </a:rPr>
              <a:t>Local authority</a:t>
            </a:r>
          </a:p>
          <a:p>
            <a:pPr marL="457200" indent="-457200">
              <a:buFont typeface="Arial" panose="020B0604020202020204" pitchFamily="34" charset="0"/>
              <a:buChar char="•"/>
            </a:pPr>
            <a:r>
              <a:rPr lang="en-GB" sz="1600" dirty="0">
                <a:solidFill>
                  <a:schemeClr val="tx2"/>
                </a:solidFill>
                <a:latin typeface="Arial" panose="020B0604020202020204" pitchFamily="34" charset="0"/>
                <a:cs typeface="Arial" panose="020B0604020202020204" pitchFamily="34" charset="0"/>
              </a:rPr>
              <a:t>Funding</a:t>
            </a:r>
          </a:p>
          <a:p>
            <a:pPr lvl="0"/>
            <a:endParaRPr lang="en-GB" b="1" dirty="0">
              <a:solidFill>
                <a:schemeClr val="tx2"/>
              </a:solidFill>
              <a:latin typeface="Arial" panose="020B0604020202020204" pitchFamily="34" charset="0"/>
              <a:cs typeface="Arial" panose="020B0604020202020204" pitchFamily="34" charset="0"/>
            </a:endParaRPr>
          </a:p>
        </p:txBody>
      </p:sp>
      <p:sp>
        <p:nvSpPr>
          <p:cNvPr id="14" name="Rectangle 13"/>
          <p:cNvSpPr/>
          <p:nvPr/>
        </p:nvSpPr>
        <p:spPr>
          <a:xfrm>
            <a:off x="5972124" y="3982125"/>
            <a:ext cx="2592288" cy="1107996"/>
          </a:xfrm>
          <a:prstGeom prst="rect">
            <a:avLst/>
          </a:prstGeom>
        </p:spPr>
        <p:txBody>
          <a:bodyPr wrap="square">
            <a:spAutoFit/>
          </a:bodyPr>
          <a:lstStyle/>
          <a:p>
            <a:r>
              <a:rPr lang="en-GB" b="1" dirty="0" smtClean="0">
                <a:solidFill>
                  <a:schemeClr val="tx2"/>
                </a:solidFill>
                <a:latin typeface="Arial" panose="020B0604020202020204" pitchFamily="34" charset="0"/>
                <a:cs typeface="Arial" panose="020B0604020202020204" pitchFamily="34" charset="0"/>
                <a:hlinkClick r:id="rId11" action="ppaction://hlinksldjump"/>
              </a:rPr>
              <a:t>9. Ofsted</a:t>
            </a:r>
            <a:endParaRPr lang="en-GB" b="1" dirty="0" smtClean="0">
              <a:solidFill>
                <a:schemeClr val="tx2"/>
              </a:solidFill>
              <a:latin typeface="Arial" panose="020B0604020202020204" pitchFamily="34" charset="0"/>
              <a:cs typeface="Arial" panose="020B0604020202020204" pitchFamily="34" charset="0"/>
            </a:endParaRPr>
          </a:p>
          <a:p>
            <a:pPr marL="180975" indent="-180975">
              <a:buFont typeface="Arial" panose="020B0604020202020204" pitchFamily="34" charset="0"/>
              <a:buChar char="•"/>
            </a:pPr>
            <a:r>
              <a:rPr lang="en-GB" sz="1600" dirty="0" smtClean="0">
                <a:solidFill>
                  <a:srgbClr val="002060"/>
                </a:solidFill>
                <a:latin typeface="Arial" panose="020B0604020202020204" pitchFamily="34" charset="0"/>
                <a:cs typeface="Arial" panose="020B0604020202020204" pitchFamily="34" charset="0"/>
              </a:rPr>
              <a:t>Inspection </a:t>
            </a:r>
            <a:r>
              <a:rPr lang="en-GB" sz="1600" dirty="0">
                <a:solidFill>
                  <a:srgbClr val="002060"/>
                </a:solidFill>
                <a:latin typeface="Arial" panose="020B0604020202020204" pitchFamily="34" charset="0"/>
                <a:cs typeface="Arial" panose="020B0604020202020204" pitchFamily="34" charset="0"/>
              </a:rPr>
              <a:t>framework</a:t>
            </a:r>
          </a:p>
          <a:p>
            <a:pPr marL="180975" indent="-180975">
              <a:buFont typeface="Arial" panose="020B0604020202020204" pitchFamily="34" charset="0"/>
              <a:buChar char="•"/>
            </a:pPr>
            <a:r>
              <a:rPr lang="en-GB" sz="1600" dirty="0">
                <a:solidFill>
                  <a:srgbClr val="002060"/>
                </a:solidFill>
                <a:latin typeface="Arial" panose="020B0604020202020204" pitchFamily="34" charset="0"/>
                <a:cs typeface="Arial" panose="020B0604020202020204" pitchFamily="34" charset="0"/>
              </a:rPr>
              <a:t>What does good SEN provision look </a:t>
            </a:r>
            <a:r>
              <a:rPr lang="en-GB" sz="1600" dirty="0" smtClean="0">
                <a:solidFill>
                  <a:srgbClr val="002060"/>
                </a:solidFill>
                <a:latin typeface="Arial" panose="020B0604020202020204" pitchFamily="34" charset="0"/>
                <a:cs typeface="Arial" panose="020B0604020202020204" pitchFamily="34" charset="0"/>
              </a:rPr>
              <a:t>like?</a:t>
            </a:r>
            <a:endParaRPr lang="en-GB" sz="1600" dirty="0">
              <a:solidFill>
                <a:srgbClr val="002060"/>
              </a:solidFill>
              <a:latin typeface="Arial" panose="020B0604020202020204" pitchFamily="34" charset="0"/>
              <a:cs typeface="Arial" panose="020B0604020202020204" pitchFamily="34" charset="0"/>
            </a:endParaRPr>
          </a:p>
        </p:txBody>
      </p:sp>
      <p:sp>
        <p:nvSpPr>
          <p:cNvPr id="15" name="Rectangle 14"/>
          <p:cNvSpPr/>
          <p:nvPr/>
        </p:nvSpPr>
        <p:spPr>
          <a:xfrm>
            <a:off x="5997276" y="5249908"/>
            <a:ext cx="2776290" cy="369332"/>
          </a:xfrm>
          <a:prstGeom prst="rect">
            <a:avLst/>
          </a:prstGeom>
        </p:spPr>
        <p:txBody>
          <a:bodyPr wrap="square">
            <a:spAutoFit/>
          </a:bodyPr>
          <a:lstStyle/>
          <a:p>
            <a:r>
              <a:rPr lang="en-GB" b="1" dirty="0" smtClean="0">
                <a:solidFill>
                  <a:schemeClr val="tx2"/>
                </a:solidFill>
                <a:latin typeface="Arial" panose="020B0604020202020204" pitchFamily="34" charset="0"/>
                <a:cs typeface="Arial" panose="020B0604020202020204" pitchFamily="34" charset="0"/>
                <a:hlinkClick r:id="rId12" action="ppaction://hlinksldjump"/>
              </a:rPr>
              <a:t>10. Further information</a:t>
            </a:r>
            <a:endParaRPr lang="en-GB" b="1" dirty="0" smtClean="0">
              <a:solidFill>
                <a:schemeClr val="tx2"/>
              </a:solidFill>
              <a:latin typeface="Arial" panose="020B0604020202020204" pitchFamily="34" charset="0"/>
              <a:cs typeface="Arial" panose="020B0604020202020204" pitchFamily="34" charset="0"/>
            </a:endParaRPr>
          </a:p>
        </p:txBody>
      </p:sp>
      <p:sp>
        <p:nvSpPr>
          <p:cNvPr id="16" name="Rectangle 15"/>
          <p:cNvSpPr/>
          <p:nvPr/>
        </p:nvSpPr>
        <p:spPr>
          <a:xfrm>
            <a:off x="192733" y="65975"/>
            <a:ext cx="8784976" cy="707886"/>
          </a:xfrm>
          <a:prstGeom prst="rect">
            <a:avLst/>
          </a:prstGeom>
        </p:spPr>
        <p:txBody>
          <a:bodyPr wrap="square">
            <a:spAutoFit/>
          </a:bodyPr>
          <a:lstStyle/>
          <a:p>
            <a:r>
              <a:rPr lang="en-GB" sz="4000" dirty="0" smtClean="0">
                <a:solidFill>
                  <a:schemeClr val="tx2"/>
                </a:solidFill>
                <a:latin typeface="Arial" panose="020B0604020202020204" pitchFamily="34" charset="0"/>
                <a:cs typeface="Arial" panose="020B0604020202020204" pitchFamily="34" charset="0"/>
              </a:rPr>
              <a:t>Contents</a:t>
            </a:r>
            <a:endParaRPr lang="en-GB" sz="4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66023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44277"/>
            <a:ext cx="8435280" cy="1143000"/>
          </a:xfrm>
        </p:spPr>
        <p:txBody>
          <a:bodyPr>
            <a:noAutofit/>
          </a:bodyPr>
          <a:lstStyle/>
          <a:p>
            <a:pPr algn="l"/>
            <a:r>
              <a:rPr lang="en-GB" sz="4000" dirty="0" smtClean="0">
                <a:solidFill>
                  <a:schemeClr val="tx2"/>
                </a:solidFill>
                <a:latin typeface="Arial" panose="020B0604020202020204" pitchFamily="34" charset="0"/>
                <a:cs typeface="Arial" panose="020B0604020202020204" pitchFamily="34" charset="0"/>
              </a:rPr>
              <a:t>4. Implementation: What </a:t>
            </a:r>
            <a:r>
              <a:rPr lang="en-GB" sz="4000" dirty="0">
                <a:solidFill>
                  <a:schemeClr val="tx2"/>
                </a:solidFill>
                <a:latin typeface="Arial" panose="020B0604020202020204" pitchFamily="34" charset="0"/>
                <a:cs typeface="Arial" panose="020B0604020202020204" pitchFamily="34" charset="0"/>
              </a:rPr>
              <a:t>schools need to do from </a:t>
            </a:r>
            <a:r>
              <a:rPr lang="en-GB" sz="4000" dirty="0" smtClean="0">
                <a:solidFill>
                  <a:schemeClr val="tx2"/>
                </a:solidFill>
                <a:latin typeface="Arial" panose="020B0604020202020204" pitchFamily="34" charset="0"/>
                <a:cs typeface="Arial" panose="020B0604020202020204" pitchFamily="34" charset="0"/>
              </a:rPr>
              <a:t>September</a:t>
            </a:r>
            <a:endParaRPr lang="en-GB" sz="4000"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1"/>
            <a:ext cx="8229600" cy="3917032"/>
          </a:xfrm>
        </p:spPr>
        <p:txBody>
          <a:bodyPr/>
          <a:lstStyle/>
          <a:p>
            <a:pPr marL="0" lvl="0" indent="0">
              <a:buNone/>
            </a:pPr>
            <a:endParaRPr lang="en-GB" sz="1800" dirty="0">
              <a:solidFill>
                <a:prstClr val="black"/>
              </a:solidFill>
            </a:endParaRPr>
          </a:p>
          <a:p>
            <a:endParaRPr lang="en-GB" dirty="0"/>
          </a:p>
        </p:txBody>
      </p:sp>
      <p:sp>
        <p:nvSpPr>
          <p:cNvPr id="4" name="Content Placeholder 2"/>
          <p:cNvSpPr txBox="1">
            <a:spLocks/>
          </p:cNvSpPr>
          <p:nvPr/>
        </p:nvSpPr>
        <p:spPr>
          <a:xfrm>
            <a:off x="179512" y="1484784"/>
            <a:ext cx="8997280"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GB" sz="1800" dirty="0">
                <a:latin typeface="Arial" panose="020B0604020202020204" pitchFamily="34" charset="0"/>
                <a:cs typeface="Arial" panose="020B0604020202020204" pitchFamily="34" charset="0"/>
              </a:rPr>
              <a:t>Review and refresh the school’s process for the early identification and assessment of SEND to follow the graduated </a:t>
            </a:r>
            <a:r>
              <a:rPr lang="en-GB" sz="1800" dirty="0" smtClean="0">
                <a:latin typeface="Arial" panose="020B0604020202020204" pitchFamily="34" charset="0"/>
                <a:cs typeface="Arial" panose="020B0604020202020204" pitchFamily="34" charset="0"/>
              </a:rPr>
              <a:t>approach.</a:t>
            </a:r>
          </a:p>
          <a:p>
            <a:pPr lvl="0"/>
            <a:endParaRPr lang="en-GB" sz="1800" dirty="0">
              <a:latin typeface="Arial" panose="020B0604020202020204" pitchFamily="34" charset="0"/>
              <a:cs typeface="Arial" panose="020B0604020202020204" pitchFamily="34" charset="0"/>
            </a:endParaRPr>
          </a:p>
          <a:p>
            <a:pPr lvl="0"/>
            <a:r>
              <a:rPr lang="en-GB" sz="1800" dirty="0" smtClean="0">
                <a:latin typeface="Arial" panose="020B0604020202020204" pitchFamily="34" charset="0"/>
                <a:cs typeface="Arial" panose="020B0604020202020204" pitchFamily="34" charset="0"/>
              </a:rPr>
              <a:t>Review </a:t>
            </a:r>
            <a:r>
              <a:rPr lang="en-GB" sz="1800" dirty="0">
                <a:latin typeface="Arial" panose="020B0604020202020204" pitchFamily="34" charset="0"/>
                <a:cs typeface="Arial" panose="020B0604020202020204" pitchFamily="34" charset="0"/>
              </a:rPr>
              <a:t>pupils currently on SA/SA+, engaging the child and parent in decision making and planning and being clear about the extra support that they need, what impact you expect support to have and by when.  </a:t>
            </a:r>
            <a:endParaRPr lang="en-GB" sz="1800" dirty="0" smtClean="0">
              <a:latin typeface="Arial" panose="020B0604020202020204" pitchFamily="34" charset="0"/>
              <a:cs typeface="Arial" panose="020B0604020202020204" pitchFamily="34" charset="0"/>
            </a:endParaRPr>
          </a:p>
          <a:p>
            <a:pPr marL="0" lvl="0" indent="0">
              <a:buNone/>
            </a:pPr>
            <a:endParaRPr lang="en-GB" sz="1800" dirty="0">
              <a:latin typeface="Arial" panose="020B0604020202020204" pitchFamily="34" charset="0"/>
              <a:cs typeface="Arial" panose="020B0604020202020204" pitchFamily="34" charset="0"/>
            </a:endParaRPr>
          </a:p>
          <a:p>
            <a:pPr lvl="0"/>
            <a:r>
              <a:rPr lang="en-GB" sz="1800" dirty="0">
                <a:latin typeface="Arial" panose="020B0604020202020204" pitchFamily="34" charset="0"/>
                <a:cs typeface="Arial" panose="020B0604020202020204" pitchFamily="34" charset="0"/>
              </a:rPr>
              <a:t>Review and refresh the schools procedures for effective engagement to ensure children, young people and parents are involved in decision making and planning</a:t>
            </a:r>
            <a:r>
              <a:rPr lang="en-GB" sz="1800" dirty="0" smtClean="0">
                <a:latin typeface="Arial" panose="020B0604020202020204" pitchFamily="34" charset="0"/>
                <a:cs typeface="Arial" panose="020B0604020202020204" pitchFamily="34" charset="0"/>
              </a:rPr>
              <a:t>.</a:t>
            </a:r>
          </a:p>
          <a:p>
            <a:pPr lvl="0"/>
            <a:endParaRPr lang="en-GB" sz="1800" dirty="0">
              <a:latin typeface="Arial" panose="020B0604020202020204" pitchFamily="34" charset="0"/>
              <a:cs typeface="Arial" panose="020B0604020202020204" pitchFamily="34" charset="0"/>
            </a:endParaRPr>
          </a:p>
          <a:p>
            <a:pPr lvl="0"/>
            <a:r>
              <a:rPr lang="en-GB" sz="1800" dirty="0">
                <a:latin typeface="Arial" panose="020B0604020202020204" pitchFamily="34" charset="0"/>
                <a:cs typeface="Arial" panose="020B0604020202020204" pitchFamily="34" charset="0"/>
              </a:rPr>
              <a:t>Review how the schools support pupils with SEN with their transition to </a:t>
            </a:r>
            <a:r>
              <a:rPr lang="en-GB" sz="1800" dirty="0" smtClean="0">
                <a:latin typeface="Arial" panose="020B0604020202020204" pitchFamily="34" charset="0"/>
                <a:cs typeface="Arial" panose="020B0604020202020204" pitchFamily="34" charset="0"/>
              </a:rPr>
              <a:t>post-16 </a:t>
            </a:r>
            <a:r>
              <a:rPr lang="en-GB" sz="1800" dirty="0">
                <a:latin typeface="Arial" panose="020B0604020202020204" pitchFamily="34" charset="0"/>
                <a:cs typeface="Arial" panose="020B0604020202020204" pitchFamily="34" charset="0"/>
              </a:rPr>
              <a:t>education and preparing for adult life</a:t>
            </a:r>
            <a:r>
              <a:rPr lang="en-GB" sz="1800" dirty="0" smtClean="0">
                <a:latin typeface="Arial" panose="020B0604020202020204" pitchFamily="34" charset="0"/>
                <a:cs typeface="Arial" panose="020B0604020202020204" pitchFamily="34" charset="0"/>
              </a:rPr>
              <a:t>.</a:t>
            </a:r>
            <a:endParaRPr lang="en-GB" sz="1800" dirty="0">
              <a:latin typeface="Arial" panose="020B0604020202020204" pitchFamily="34" charset="0"/>
              <a:cs typeface="Arial" panose="020B0604020202020204" pitchFamily="34" charset="0"/>
            </a:endParaRPr>
          </a:p>
          <a:p>
            <a:pPr marL="0" indent="0">
              <a:buNone/>
            </a:pPr>
            <a:endParaRPr lang="en-GB" sz="1800" dirty="0">
              <a:solidFill>
                <a:prstClr val="black"/>
              </a:solidFill>
              <a:latin typeface="Arial" panose="020B0604020202020204" pitchFamily="34" charset="0"/>
              <a:cs typeface="Arial" panose="020B0604020202020204" pitchFamily="34" charset="0"/>
            </a:endParaRPr>
          </a:p>
          <a:p>
            <a:pPr marL="0" indent="0">
              <a:buNone/>
              <a:defRPr/>
            </a:pPr>
            <a:r>
              <a:rPr lang="en-GB" altLang="en-US" sz="1800" dirty="0" smtClean="0">
                <a:latin typeface="Arial" panose="020B0604020202020204" pitchFamily="34" charset="0"/>
                <a:cs typeface="Arial" panose="020B0604020202020204" pitchFamily="34" charset="0"/>
              </a:rPr>
              <a:t>SEN support isn’t about ‘compliance’ – it’s a cycle of continuous improvement.</a:t>
            </a:r>
          </a:p>
          <a:p>
            <a:pPr marL="0" indent="0">
              <a:buNone/>
            </a:pPr>
            <a:endParaRPr lang="en-GB" sz="1800" dirty="0"/>
          </a:p>
        </p:txBody>
      </p:sp>
    </p:spTree>
    <p:extLst>
      <p:ext uri="{BB962C8B-B14F-4D97-AF65-F5344CB8AC3E}">
        <p14:creationId xmlns:p14="http://schemas.microsoft.com/office/powerpoint/2010/main" val="32854796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5536" y="5229200"/>
            <a:ext cx="8568952" cy="122413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650" name="Rectangle 2"/>
          <p:cNvSpPr>
            <a:spLocks noGrp="1" noChangeArrowheads="1"/>
          </p:cNvSpPr>
          <p:nvPr>
            <p:ph type="title"/>
          </p:nvPr>
        </p:nvSpPr>
        <p:spPr>
          <a:xfrm>
            <a:off x="179512" y="260648"/>
            <a:ext cx="8496944" cy="1124744"/>
          </a:xfrm>
        </p:spPr>
        <p:txBody>
          <a:bodyPr>
            <a:normAutofit fontScale="90000"/>
          </a:bodyPr>
          <a:lstStyle/>
          <a:p>
            <a:pPr algn="l"/>
            <a:r>
              <a:rPr lang="en-GB" sz="4000" dirty="0">
                <a:solidFill>
                  <a:schemeClr val="accent1">
                    <a:lumMod val="75000"/>
                  </a:schemeClr>
                </a:solidFill>
                <a:latin typeface="Arial" panose="020B0604020202020204" pitchFamily="34" charset="0"/>
                <a:cs typeface="Arial" panose="020B0604020202020204" pitchFamily="34" charset="0"/>
              </a:rPr>
              <a:t>4</a:t>
            </a:r>
            <a:r>
              <a:rPr lang="en-GB" sz="4000" dirty="0" smtClean="0">
                <a:solidFill>
                  <a:schemeClr val="accent1">
                    <a:lumMod val="75000"/>
                  </a:schemeClr>
                </a:solidFill>
                <a:latin typeface="Arial" panose="020B0604020202020204" pitchFamily="34" charset="0"/>
                <a:cs typeface="Arial" panose="020B0604020202020204" pitchFamily="34" charset="0"/>
              </a:rPr>
              <a:t>. Implementation: Pathfinder learning</a:t>
            </a:r>
            <a:br>
              <a:rPr lang="en-GB" sz="4000" dirty="0" smtClean="0">
                <a:solidFill>
                  <a:schemeClr val="accent1">
                    <a:lumMod val="75000"/>
                  </a:schemeClr>
                </a:solidFill>
                <a:latin typeface="Arial" panose="020B0604020202020204" pitchFamily="34" charset="0"/>
                <a:cs typeface="Arial" panose="020B0604020202020204" pitchFamily="34" charset="0"/>
              </a:rPr>
            </a:br>
            <a:endParaRPr lang="en-GB" sz="4000" dirty="0">
              <a:solidFill>
                <a:schemeClr val="accent1">
                  <a:lumMod val="75000"/>
                </a:schemeClr>
              </a:solidFill>
              <a:latin typeface="Arial" panose="020B0604020202020204" pitchFamily="34" charset="0"/>
              <a:cs typeface="Arial" panose="020B0604020202020204" pitchFamily="34" charset="0"/>
            </a:endParaRPr>
          </a:p>
        </p:txBody>
      </p:sp>
      <p:sp>
        <p:nvSpPr>
          <p:cNvPr id="28675" name="Rectangle 3"/>
          <p:cNvSpPr>
            <a:spLocks noGrp="1" noChangeArrowheads="1"/>
          </p:cNvSpPr>
          <p:nvPr>
            <p:ph type="body" idx="1"/>
          </p:nvPr>
        </p:nvSpPr>
        <p:spPr>
          <a:xfrm>
            <a:off x="971600" y="1484784"/>
            <a:ext cx="7632848" cy="5087372"/>
          </a:xfrm>
          <a:ln>
            <a:noFill/>
          </a:ln>
        </p:spPr>
        <p:txBody>
          <a:bodyPr>
            <a:normAutofit/>
          </a:bodyPr>
          <a:lstStyle/>
          <a:p>
            <a:pPr marL="0" lvl="0" indent="0" eaLnBrk="1" fontAlgn="auto" hangingPunct="1">
              <a:spcBef>
                <a:spcPts val="0"/>
              </a:spcBef>
              <a:spcAft>
                <a:spcPts val="0"/>
              </a:spcAft>
              <a:buNone/>
              <a:defRPr/>
            </a:pPr>
            <a:r>
              <a:rPr lang="en-GB" sz="1800" b="0" kern="1200" dirty="0" smtClean="0">
                <a:latin typeface="Arial" panose="020B0604020202020204" pitchFamily="34" charset="0"/>
                <a:cs typeface="Arial" panose="020B0604020202020204" pitchFamily="34" charset="0"/>
              </a:rPr>
              <a:t>31 </a:t>
            </a:r>
            <a:r>
              <a:rPr lang="en-GB" sz="1800" dirty="0" smtClean="0">
                <a:latin typeface="Arial" panose="020B0604020202020204" pitchFamily="34" charset="0"/>
                <a:cs typeface="Arial" panose="020B0604020202020204" pitchFamily="34" charset="0"/>
              </a:rPr>
              <a:t>Pathfinder authorities have been testing the reforms. They found:</a:t>
            </a:r>
          </a:p>
          <a:p>
            <a:pPr marL="0" lvl="0" indent="0" eaLnBrk="1" fontAlgn="auto" hangingPunct="1">
              <a:spcBef>
                <a:spcPts val="0"/>
              </a:spcBef>
              <a:spcAft>
                <a:spcPts val="0"/>
              </a:spcAft>
              <a:buNone/>
              <a:defRPr/>
            </a:pPr>
            <a:endParaRPr lang="en-GB" sz="1800" dirty="0" smtClean="0">
              <a:latin typeface="Arial" panose="020B0604020202020204" pitchFamily="34" charset="0"/>
              <a:cs typeface="Arial" panose="020B0604020202020204" pitchFamily="34" charset="0"/>
            </a:endParaRPr>
          </a:p>
          <a:p>
            <a:pPr lvl="0" eaLnBrk="1" fontAlgn="auto" hangingPunct="1">
              <a:spcBef>
                <a:spcPts val="0"/>
              </a:spcBef>
              <a:spcAft>
                <a:spcPts val="0"/>
              </a:spcAft>
              <a:buFont typeface="Arial" pitchFamily="34" charset="0"/>
              <a:buChar char="•"/>
              <a:defRPr/>
            </a:pPr>
            <a:r>
              <a:rPr lang="en-GB" sz="1800" b="0" kern="1200" dirty="0" smtClean="0">
                <a:latin typeface="Arial" panose="020B0604020202020204" pitchFamily="34" charset="0"/>
                <a:cs typeface="Arial" panose="020B0604020202020204" pitchFamily="34" charset="0"/>
              </a:rPr>
              <a:t>families feel more in control, better informed and more satisfied with the services they receive;</a:t>
            </a:r>
          </a:p>
          <a:p>
            <a:pPr marL="0" lvl="0" indent="0" eaLnBrk="1" fontAlgn="auto" hangingPunct="1">
              <a:spcBef>
                <a:spcPts val="0"/>
              </a:spcBef>
              <a:spcAft>
                <a:spcPts val="0"/>
              </a:spcAft>
              <a:buNone/>
              <a:defRPr/>
            </a:pPr>
            <a:endParaRPr lang="en-GB" sz="1800" b="0" kern="1200" dirty="0" smtClean="0">
              <a:latin typeface="Arial" panose="020B0604020202020204" pitchFamily="34" charset="0"/>
              <a:cs typeface="Arial" panose="020B0604020202020204" pitchFamily="34" charset="0"/>
            </a:endParaRPr>
          </a:p>
          <a:p>
            <a:pPr lvl="0" eaLnBrk="1" fontAlgn="auto" hangingPunct="1">
              <a:spcBef>
                <a:spcPts val="0"/>
              </a:spcBef>
              <a:spcAft>
                <a:spcPts val="0"/>
              </a:spcAft>
              <a:buFont typeface="Arial" pitchFamily="34" charset="0"/>
              <a:buChar char="•"/>
              <a:defRPr/>
            </a:pPr>
            <a:r>
              <a:rPr lang="en-GB" sz="1800" b="0" kern="1200" dirty="0" smtClean="0">
                <a:latin typeface="Arial" panose="020B0604020202020204" pitchFamily="34" charset="0"/>
                <a:cs typeface="Arial" panose="020B0604020202020204" pitchFamily="34" charset="0"/>
              </a:rPr>
              <a:t>professionals are finding genuine partnership working with families is highly rewarding and generates better results; and</a:t>
            </a:r>
          </a:p>
          <a:p>
            <a:pPr lvl="0" eaLnBrk="1" fontAlgn="auto" hangingPunct="1">
              <a:spcBef>
                <a:spcPts val="0"/>
              </a:spcBef>
              <a:spcAft>
                <a:spcPts val="0"/>
              </a:spcAft>
              <a:buFont typeface="Arial" pitchFamily="34" charset="0"/>
              <a:buChar char="•"/>
              <a:defRPr/>
            </a:pPr>
            <a:endParaRPr lang="en-GB" sz="1800" dirty="0">
              <a:latin typeface="Arial" panose="020B0604020202020204" pitchFamily="34" charset="0"/>
              <a:cs typeface="Arial" panose="020B0604020202020204" pitchFamily="34" charset="0"/>
            </a:endParaRPr>
          </a:p>
          <a:p>
            <a:pPr lvl="0" eaLnBrk="1" fontAlgn="auto" hangingPunct="1">
              <a:spcBef>
                <a:spcPts val="0"/>
              </a:spcBef>
              <a:spcAft>
                <a:spcPts val="0"/>
              </a:spcAft>
              <a:buFont typeface="Arial" pitchFamily="34" charset="0"/>
              <a:buChar char="•"/>
              <a:defRPr/>
            </a:pPr>
            <a:r>
              <a:rPr lang="en-GB" sz="1800" dirty="0" smtClean="0">
                <a:latin typeface="Arial" panose="020B0604020202020204" pitchFamily="34" charset="0"/>
                <a:cs typeface="Arial" panose="020B0604020202020204" pitchFamily="34" charset="0"/>
              </a:rPr>
              <a:t>the </a:t>
            </a:r>
            <a:r>
              <a:rPr lang="en-GB" sz="1800" dirty="0">
                <a:latin typeface="Arial" panose="020B0604020202020204" pitchFamily="34" charset="0"/>
                <a:cs typeface="Arial" panose="020B0604020202020204" pitchFamily="34" charset="0"/>
              </a:rPr>
              <a:t>reforms are bringing about a culture shift in assessment and planning, with a growing emphasis on personalisation, multi-agency working and outcomes-based </a:t>
            </a:r>
            <a:r>
              <a:rPr lang="en-GB" sz="1800" dirty="0" smtClean="0">
                <a:latin typeface="Arial" panose="020B0604020202020204" pitchFamily="34" charset="0"/>
                <a:cs typeface="Arial" panose="020B0604020202020204" pitchFamily="34" charset="0"/>
              </a:rPr>
              <a:t>approaches.</a:t>
            </a:r>
            <a:endParaRPr lang="en-GB" sz="1800" dirty="0">
              <a:latin typeface="Arial" panose="020B0604020202020204" pitchFamily="34" charset="0"/>
              <a:cs typeface="Arial" panose="020B0604020202020204" pitchFamily="34" charset="0"/>
            </a:endParaRPr>
          </a:p>
          <a:p>
            <a:pPr marL="0" lvl="0" indent="0">
              <a:spcBef>
                <a:spcPts val="0"/>
              </a:spcBef>
              <a:buNone/>
              <a:defRPr/>
            </a:pPr>
            <a:endParaRPr lang="en-GB" sz="2000" dirty="0" smtClean="0">
              <a:solidFill>
                <a:schemeClr val="accent4"/>
              </a:solidFill>
            </a:endParaRPr>
          </a:p>
          <a:p>
            <a:pPr lvl="0">
              <a:spcBef>
                <a:spcPts val="0"/>
              </a:spcBef>
              <a:defRPr/>
            </a:pPr>
            <a:endParaRPr lang="en-GB" sz="2000" dirty="0" smtClean="0"/>
          </a:p>
          <a:p>
            <a:pPr lvl="0">
              <a:spcBef>
                <a:spcPts val="0"/>
              </a:spcBef>
              <a:defRPr/>
            </a:pPr>
            <a:endParaRPr lang="en-GB" sz="2400" dirty="0"/>
          </a:p>
          <a:p>
            <a:pPr marL="0" indent="0">
              <a:buNone/>
              <a:defRPr/>
            </a:pPr>
            <a:endParaRPr lang="en-GB" sz="2800" dirty="0" smtClean="0">
              <a:solidFill>
                <a:schemeClr val="tx1"/>
              </a:solidFill>
            </a:endParaRPr>
          </a:p>
        </p:txBody>
      </p:sp>
      <p:sp>
        <p:nvSpPr>
          <p:cNvPr id="3" name="TextBox 2"/>
          <p:cNvSpPr txBox="1"/>
          <p:nvPr/>
        </p:nvSpPr>
        <p:spPr>
          <a:xfrm>
            <a:off x="393304" y="5228034"/>
            <a:ext cx="8568952" cy="1200329"/>
          </a:xfrm>
          <a:prstGeom prst="rect">
            <a:avLst/>
          </a:prstGeom>
          <a:noFill/>
        </p:spPr>
        <p:txBody>
          <a:bodyPr wrap="square" rtlCol="0">
            <a:spAutoFit/>
          </a:bodyPr>
          <a:lstStyle/>
          <a:p>
            <a:r>
              <a:rPr lang="en-GB" dirty="0"/>
              <a:t>“It was really rather lovely to feel... heard on an equal footing!...Sometimes it used to feel as if being a parent 	was itself a disability. Now I feel that I am part of the team…Now it feels as though there is someone on my side. </a:t>
            </a:r>
            <a:r>
              <a:rPr lang="en-GB" dirty="0" smtClean="0"/>
              <a:t>Before </a:t>
            </a:r>
            <a:r>
              <a:rPr lang="en-GB" dirty="0"/>
              <a:t>I felt like the enemy.” </a:t>
            </a:r>
          </a:p>
          <a:p>
            <a:pPr algn="r"/>
            <a:r>
              <a:rPr lang="en-GB" dirty="0"/>
              <a:t>	Parent from South East pathfinder</a:t>
            </a:r>
          </a:p>
        </p:txBody>
      </p:sp>
    </p:spTree>
    <p:extLst>
      <p:ext uri="{BB962C8B-B14F-4D97-AF65-F5344CB8AC3E}">
        <p14:creationId xmlns:p14="http://schemas.microsoft.com/office/powerpoint/2010/main" val="21421996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1143000"/>
          </a:xfrm>
        </p:spPr>
        <p:txBody>
          <a:bodyPr>
            <a:normAutofit fontScale="90000"/>
          </a:bodyPr>
          <a:lstStyle/>
          <a:p>
            <a:pPr lvl="0" algn="l"/>
            <a:r>
              <a:rPr lang="en-GB" altLang="en-US" b="1" dirty="0" smtClean="0">
                <a:solidFill>
                  <a:srgbClr val="002060"/>
                </a:solidFill>
                <a:latin typeface="Arial" pitchFamily="34" charset="0"/>
                <a:ea typeface="Times New Roman" pitchFamily="18" charset="0"/>
                <a:cs typeface="Times New Roman" pitchFamily="18" charset="0"/>
              </a:rPr>
              <a:t/>
            </a:r>
            <a:br>
              <a:rPr lang="en-GB" altLang="en-US" b="1" dirty="0" smtClean="0">
                <a:solidFill>
                  <a:srgbClr val="002060"/>
                </a:solidFill>
                <a:latin typeface="Arial" pitchFamily="34" charset="0"/>
                <a:ea typeface="Times New Roman" pitchFamily="18" charset="0"/>
                <a:cs typeface="Times New Roman" pitchFamily="18" charset="0"/>
              </a:rPr>
            </a:br>
            <a:r>
              <a:rPr lang="en-GB" altLang="en-US" dirty="0" smtClean="0">
                <a:solidFill>
                  <a:schemeClr val="tx2"/>
                </a:solidFill>
                <a:latin typeface="Arial" pitchFamily="34" charset="0"/>
                <a:ea typeface="Times New Roman" pitchFamily="18" charset="0"/>
                <a:cs typeface="Times New Roman" pitchFamily="18" charset="0"/>
              </a:rPr>
              <a:t>4. Implementation: Workforce development needs </a:t>
            </a:r>
            <a:r>
              <a:rPr lang="en-GB" altLang="en-US" dirty="0">
                <a:solidFill>
                  <a:schemeClr val="tx2"/>
                </a:solidFill>
                <a:latin typeface="Arial" pitchFamily="34" charset="0"/>
                <a:ea typeface="Times New Roman" pitchFamily="18" charset="0"/>
                <a:cs typeface="Times New Roman" pitchFamily="18" charset="0"/>
              </a:rPr>
              <a:t>in schools</a:t>
            </a:r>
            <a:r>
              <a:rPr lang="en-GB" altLang="en-US" sz="800" dirty="0">
                <a:solidFill>
                  <a:srgbClr val="002060"/>
                </a:solidFill>
                <a:latin typeface="Arial" pitchFamily="34" charset="0"/>
                <a:cs typeface="Arial" pitchFamily="34" charset="0"/>
              </a:rPr>
              <a:t/>
            </a:r>
            <a:br>
              <a:rPr lang="en-GB" altLang="en-US" sz="800" dirty="0">
                <a:solidFill>
                  <a:srgbClr val="002060"/>
                </a:solidFill>
                <a:latin typeface="Arial" pitchFamily="34" charset="0"/>
                <a:cs typeface="Arial" pitchFamily="34" charset="0"/>
              </a:rPr>
            </a:br>
            <a:endParaRPr lang="en-GB" dirty="0">
              <a:solidFill>
                <a:srgbClr val="00206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203556785"/>
              </p:ext>
            </p:extLst>
          </p:nvPr>
        </p:nvGraphicFramePr>
        <p:xfrm>
          <a:off x="107504" y="1484784"/>
          <a:ext cx="8928992" cy="5031732"/>
        </p:xfrm>
        <a:graphic>
          <a:graphicData uri="http://schemas.openxmlformats.org/drawingml/2006/table">
            <a:tbl>
              <a:tblPr firstRow="1" firstCol="1" bandRow="1">
                <a:tableStyleId>{5C22544A-7EE6-4342-B048-85BDC9FD1C3A}</a:tableStyleId>
              </a:tblPr>
              <a:tblGrid>
                <a:gridCol w="1152128"/>
                <a:gridCol w="7776864"/>
              </a:tblGrid>
              <a:tr h="462671">
                <a:tc>
                  <a:txBody>
                    <a:bodyPr/>
                    <a:lstStyle/>
                    <a:p>
                      <a:pPr>
                        <a:spcAft>
                          <a:spcPts val="0"/>
                        </a:spcAft>
                      </a:pPr>
                      <a:r>
                        <a:rPr lang="en-GB" sz="1800" dirty="0">
                          <a:solidFill>
                            <a:schemeClr val="tx1"/>
                          </a:solidFill>
                          <a:effectLst/>
                        </a:rPr>
                        <a:t>Priorities</a:t>
                      </a:r>
                      <a:endParaRPr lang="en-GB" sz="1800" b="1" dirty="0">
                        <a:solidFill>
                          <a:schemeClr val="tx1"/>
                        </a:solidFill>
                        <a:effectLst/>
                        <a:latin typeface="Cambria"/>
                        <a:ea typeface="Times New Roman"/>
                        <a:cs typeface="Times New Roman"/>
                      </a:endParaRPr>
                    </a:p>
                  </a:txBody>
                  <a:tcPr marL="65942" marR="65942" marT="68995" marB="0"/>
                </a:tc>
                <a:tc>
                  <a:txBody>
                    <a:bodyPr/>
                    <a:lstStyle/>
                    <a:p>
                      <a:pPr>
                        <a:spcAft>
                          <a:spcPts val="0"/>
                        </a:spcAft>
                      </a:pPr>
                      <a:r>
                        <a:rPr lang="en-GB" sz="1800" dirty="0">
                          <a:solidFill>
                            <a:schemeClr val="tx1"/>
                          </a:solidFill>
                          <a:effectLst/>
                        </a:rPr>
                        <a:t>Elements of training</a:t>
                      </a:r>
                      <a:endParaRPr lang="en-GB" sz="1800" b="1" dirty="0">
                        <a:solidFill>
                          <a:schemeClr val="tx1"/>
                        </a:solidFill>
                        <a:effectLst/>
                        <a:latin typeface="Cambria"/>
                        <a:ea typeface="Times New Roman"/>
                        <a:cs typeface="Times New Roman"/>
                      </a:endParaRPr>
                    </a:p>
                  </a:txBody>
                  <a:tcPr marL="65942" marR="65942" marT="68995" marB="0"/>
                </a:tc>
              </a:tr>
              <a:tr h="1521964">
                <a:tc>
                  <a:txBody>
                    <a:bodyPr/>
                    <a:lstStyle/>
                    <a:p>
                      <a:pPr marL="26988" indent="-53975" algn="l">
                        <a:lnSpc>
                          <a:spcPct val="120000"/>
                        </a:lnSpc>
                        <a:spcAft>
                          <a:spcPts val="0"/>
                        </a:spcAft>
                        <a:tabLst>
                          <a:tab pos="0" algn="l"/>
                          <a:tab pos="407988" algn="l"/>
                        </a:tabLst>
                      </a:pPr>
                      <a:r>
                        <a:rPr lang="en-GB" sz="1800" dirty="0" smtClean="0">
                          <a:solidFill>
                            <a:schemeClr val="tx1"/>
                          </a:solidFill>
                          <a:effectLst/>
                        </a:rPr>
                        <a:t>Policy</a:t>
                      </a:r>
                      <a:r>
                        <a:rPr lang="en-GB" sz="1800" baseline="0" dirty="0" smtClean="0">
                          <a:solidFill>
                            <a:schemeClr val="tx1"/>
                          </a:solidFill>
                          <a:effectLst/>
                        </a:rPr>
                        <a:t> </a:t>
                      </a:r>
                      <a:r>
                        <a:rPr lang="en-GB" sz="1800" dirty="0" smtClean="0">
                          <a:solidFill>
                            <a:schemeClr val="tx1"/>
                          </a:solidFill>
                          <a:effectLst/>
                        </a:rPr>
                        <a:t>context</a:t>
                      </a:r>
                      <a:endParaRPr lang="en-GB" sz="1800" dirty="0">
                        <a:solidFill>
                          <a:schemeClr val="tx1"/>
                        </a:solidFill>
                        <a:effectLst/>
                        <a:latin typeface="Arial"/>
                        <a:ea typeface="Times New Roman"/>
                        <a:cs typeface="Times New Roman"/>
                      </a:endParaRPr>
                    </a:p>
                  </a:txBody>
                  <a:tcPr marL="65942" marR="65942" marT="68995" marB="0"/>
                </a:tc>
                <a:tc>
                  <a:txBody>
                    <a:bodyPr/>
                    <a:lstStyle/>
                    <a:p>
                      <a:pPr marL="342900" lvl="0" indent="-342900">
                        <a:lnSpc>
                          <a:spcPct val="120000"/>
                        </a:lnSpc>
                        <a:spcAft>
                          <a:spcPts val="0"/>
                        </a:spcAft>
                        <a:buFont typeface="Symbol"/>
                        <a:buChar char=""/>
                        <a:tabLst>
                          <a:tab pos="408305" algn="l"/>
                          <a:tab pos="184785" algn="l"/>
                        </a:tabLst>
                      </a:pPr>
                      <a:r>
                        <a:rPr lang="en-GB" sz="1800" dirty="0">
                          <a:solidFill>
                            <a:schemeClr val="tx1"/>
                          </a:solidFill>
                          <a:effectLst/>
                        </a:rPr>
                        <a:t>Overview of legislation and Code of Practice (including role of SENCOs)</a:t>
                      </a:r>
                    </a:p>
                    <a:p>
                      <a:pPr marL="342900" lvl="0" indent="-342900">
                        <a:lnSpc>
                          <a:spcPct val="120000"/>
                        </a:lnSpc>
                        <a:spcAft>
                          <a:spcPts val="0"/>
                        </a:spcAft>
                        <a:buFont typeface="Symbol"/>
                        <a:buChar char=""/>
                        <a:tabLst>
                          <a:tab pos="408305" algn="l"/>
                          <a:tab pos="184785" algn="l"/>
                        </a:tabLst>
                      </a:pPr>
                      <a:r>
                        <a:rPr lang="en-GB" sz="1800" dirty="0">
                          <a:solidFill>
                            <a:schemeClr val="tx1"/>
                          </a:solidFill>
                          <a:effectLst/>
                        </a:rPr>
                        <a:t>Operational elements – Local Offer and EHC Plans</a:t>
                      </a:r>
                    </a:p>
                    <a:p>
                      <a:pPr marL="342900" lvl="0" indent="-342900">
                        <a:lnSpc>
                          <a:spcPct val="120000"/>
                        </a:lnSpc>
                        <a:spcAft>
                          <a:spcPts val="0"/>
                        </a:spcAft>
                        <a:buFont typeface="Symbol"/>
                        <a:buChar char=""/>
                        <a:tabLst>
                          <a:tab pos="408305" algn="l"/>
                          <a:tab pos="184785" algn="l"/>
                        </a:tabLst>
                      </a:pPr>
                      <a:r>
                        <a:rPr lang="en-GB" sz="1800" dirty="0">
                          <a:solidFill>
                            <a:schemeClr val="tx1"/>
                          </a:solidFill>
                          <a:effectLst/>
                        </a:rPr>
                        <a:t>Links between SEN and disability reforms and wider changes (e.g. funding reforms)</a:t>
                      </a:r>
                      <a:endParaRPr lang="en-GB" sz="1800" dirty="0">
                        <a:solidFill>
                          <a:schemeClr val="tx1"/>
                        </a:solidFill>
                        <a:effectLst/>
                        <a:latin typeface="Arial"/>
                        <a:ea typeface="Times New Roman"/>
                        <a:cs typeface="Times New Roman"/>
                      </a:endParaRPr>
                    </a:p>
                  </a:txBody>
                  <a:tcPr marL="65942" marR="65942" marT="68995" marB="0"/>
                </a:tc>
              </a:tr>
              <a:tr h="1229818">
                <a:tc>
                  <a:txBody>
                    <a:bodyPr/>
                    <a:lstStyle/>
                    <a:p>
                      <a:pPr marL="0" indent="0">
                        <a:lnSpc>
                          <a:spcPct val="120000"/>
                        </a:lnSpc>
                        <a:spcAft>
                          <a:spcPts val="0"/>
                        </a:spcAft>
                        <a:tabLst>
                          <a:tab pos="0" algn="l"/>
                          <a:tab pos="457200" algn="l"/>
                        </a:tabLst>
                      </a:pPr>
                      <a:r>
                        <a:rPr lang="en-GB" sz="1800" dirty="0">
                          <a:solidFill>
                            <a:schemeClr val="tx1"/>
                          </a:solidFill>
                          <a:effectLst/>
                        </a:rPr>
                        <a:t>Person-centred planning</a:t>
                      </a:r>
                      <a:endParaRPr lang="en-GB" sz="1800" dirty="0">
                        <a:solidFill>
                          <a:schemeClr val="tx1"/>
                        </a:solidFill>
                        <a:effectLst/>
                        <a:latin typeface="Arial"/>
                        <a:ea typeface="Times New Roman"/>
                        <a:cs typeface="Times New Roman"/>
                      </a:endParaRPr>
                    </a:p>
                  </a:txBody>
                  <a:tcPr marL="65942" marR="65942" marT="68995" marB="0"/>
                </a:tc>
                <a:tc>
                  <a:txBody>
                    <a:bodyPr/>
                    <a:lstStyle/>
                    <a:p>
                      <a:pPr marL="342900" lvl="0" indent="-342900">
                        <a:lnSpc>
                          <a:spcPct val="120000"/>
                        </a:lnSpc>
                        <a:spcAft>
                          <a:spcPts val="0"/>
                        </a:spcAft>
                        <a:buFont typeface="Symbol"/>
                        <a:buChar char=""/>
                        <a:tabLst>
                          <a:tab pos="408305" algn="l"/>
                          <a:tab pos="184785" algn="l"/>
                        </a:tabLst>
                      </a:pPr>
                      <a:r>
                        <a:rPr lang="en-GB" sz="1800" dirty="0">
                          <a:solidFill>
                            <a:schemeClr val="tx1"/>
                          </a:solidFill>
                          <a:effectLst/>
                        </a:rPr>
                        <a:t>Principles of effective key working – covering four key working functions</a:t>
                      </a:r>
                    </a:p>
                    <a:p>
                      <a:pPr marL="342900" lvl="0" indent="-342900">
                        <a:lnSpc>
                          <a:spcPct val="120000"/>
                        </a:lnSpc>
                        <a:spcAft>
                          <a:spcPts val="0"/>
                        </a:spcAft>
                        <a:buFont typeface="Symbol"/>
                        <a:buChar char=""/>
                        <a:tabLst>
                          <a:tab pos="408305" algn="l"/>
                          <a:tab pos="184785" algn="l"/>
                        </a:tabLst>
                      </a:pPr>
                      <a:r>
                        <a:rPr lang="en-GB" sz="1800" dirty="0">
                          <a:solidFill>
                            <a:schemeClr val="tx1"/>
                          </a:solidFill>
                          <a:effectLst/>
                        </a:rPr>
                        <a:t>Coordination and facilitation of multi-agency meetings</a:t>
                      </a:r>
                    </a:p>
                    <a:p>
                      <a:pPr marL="342900" lvl="0" indent="-342900">
                        <a:lnSpc>
                          <a:spcPct val="120000"/>
                        </a:lnSpc>
                        <a:spcAft>
                          <a:spcPts val="0"/>
                        </a:spcAft>
                        <a:buFont typeface="Symbol"/>
                        <a:buChar char=""/>
                        <a:tabLst>
                          <a:tab pos="408305" algn="l"/>
                          <a:tab pos="184785" algn="l"/>
                        </a:tabLst>
                      </a:pPr>
                      <a:r>
                        <a:rPr lang="en-GB" sz="1800" dirty="0">
                          <a:solidFill>
                            <a:schemeClr val="tx1"/>
                          </a:solidFill>
                          <a:effectLst/>
                        </a:rPr>
                        <a:t>Potential for negotiation/conflict mediation training</a:t>
                      </a:r>
                      <a:endParaRPr lang="en-GB" sz="1800" dirty="0">
                        <a:solidFill>
                          <a:schemeClr val="tx1"/>
                        </a:solidFill>
                        <a:effectLst/>
                        <a:latin typeface="Arial"/>
                        <a:ea typeface="Times New Roman"/>
                        <a:cs typeface="Times New Roman"/>
                      </a:endParaRPr>
                    </a:p>
                  </a:txBody>
                  <a:tcPr marL="65942" marR="65942" marT="68995" marB="0"/>
                </a:tc>
              </a:tr>
              <a:tr h="1229818">
                <a:tc>
                  <a:txBody>
                    <a:bodyPr/>
                    <a:lstStyle/>
                    <a:p>
                      <a:pPr marL="0" indent="0">
                        <a:lnSpc>
                          <a:spcPct val="120000"/>
                        </a:lnSpc>
                        <a:spcAft>
                          <a:spcPts val="0"/>
                        </a:spcAft>
                        <a:tabLst>
                          <a:tab pos="0" algn="l"/>
                        </a:tabLst>
                      </a:pPr>
                      <a:r>
                        <a:rPr lang="en-GB" sz="1800" dirty="0">
                          <a:solidFill>
                            <a:schemeClr val="tx1"/>
                          </a:solidFill>
                          <a:effectLst/>
                        </a:rPr>
                        <a:t>Personal budgets</a:t>
                      </a:r>
                      <a:endParaRPr lang="en-GB" sz="1800" dirty="0">
                        <a:solidFill>
                          <a:schemeClr val="tx1"/>
                        </a:solidFill>
                        <a:effectLst/>
                        <a:latin typeface="Arial"/>
                        <a:ea typeface="Times New Roman"/>
                        <a:cs typeface="Times New Roman"/>
                      </a:endParaRPr>
                    </a:p>
                  </a:txBody>
                  <a:tcPr marL="65942" marR="65942" marT="68995" marB="0"/>
                </a:tc>
                <a:tc>
                  <a:txBody>
                    <a:bodyPr/>
                    <a:lstStyle/>
                    <a:p>
                      <a:pPr marL="342900" lvl="0" indent="-342900">
                        <a:lnSpc>
                          <a:spcPct val="120000"/>
                        </a:lnSpc>
                        <a:spcAft>
                          <a:spcPts val="0"/>
                        </a:spcAft>
                        <a:buFont typeface="Symbol"/>
                        <a:buChar char=""/>
                        <a:tabLst>
                          <a:tab pos="408305" algn="l"/>
                          <a:tab pos="184785" algn="l"/>
                        </a:tabLst>
                      </a:pPr>
                      <a:r>
                        <a:rPr lang="en-GB" sz="1800" dirty="0">
                          <a:solidFill>
                            <a:schemeClr val="tx1"/>
                          </a:solidFill>
                          <a:effectLst/>
                        </a:rPr>
                        <a:t>Overview of legislative background</a:t>
                      </a:r>
                    </a:p>
                    <a:p>
                      <a:pPr marL="342900" lvl="0" indent="-342900">
                        <a:lnSpc>
                          <a:spcPct val="120000"/>
                        </a:lnSpc>
                        <a:spcAft>
                          <a:spcPts val="0"/>
                        </a:spcAft>
                        <a:buFont typeface="Symbol"/>
                        <a:buChar char=""/>
                        <a:tabLst>
                          <a:tab pos="408305" algn="l"/>
                          <a:tab pos="184785" algn="l"/>
                        </a:tabLst>
                      </a:pPr>
                      <a:r>
                        <a:rPr lang="en-GB" sz="1800" dirty="0">
                          <a:solidFill>
                            <a:schemeClr val="tx1"/>
                          </a:solidFill>
                          <a:effectLst/>
                        </a:rPr>
                        <a:t>Calculating resource requirements </a:t>
                      </a:r>
                    </a:p>
                    <a:p>
                      <a:pPr marL="342900" lvl="0" indent="-342900">
                        <a:lnSpc>
                          <a:spcPct val="120000"/>
                        </a:lnSpc>
                        <a:spcAft>
                          <a:spcPts val="0"/>
                        </a:spcAft>
                        <a:buFont typeface="Symbol"/>
                        <a:buChar char=""/>
                        <a:tabLst>
                          <a:tab pos="408305" algn="l"/>
                          <a:tab pos="184785" algn="l"/>
                        </a:tabLst>
                      </a:pPr>
                      <a:r>
                        <a:rPr lang="en-GB" sz="1800" dirty="0">
                          <a:solidFill>
                            <a:schemeClr val="tx1"/>
                          </a:solidFill>
                          <a:effectLst/>
                        </a:rPr>
                        <a:t>Managing delivery of </a:t>
                      </a:r>
                      <a:r>
                        <a:rPr lang="en-GB" sz="1800" dirty="0" smtClean="0">
                          <a:solidFill>
                            <a:schemeClr val="tx1"/>
                          </a:solidFill>
                          <a:effectLst/>
                        </a:rPr>
                        <a:t>Personal</a:t>
                      </a:r>
                      <a:r>
                        <a:rPr lang="en-GB" sz="1800" baseline="0" dirty="0" smtClean="0">
                          <a:solidFill>
                            <a:schemeClr val="tx1"/>
                          </a:solidFill>
                          <a:effectLst/>
                        </a:rPr>
                        <a:t> </a:t>
                      </a:r>
                      <a:r>
                        <a:rPr lang="en-GB" sz="1800" dirty="0" smtClean="0">
                          <a:solidFill>
                            <a:schemeClr val="tx1"/>
                          </a:solidFill>
                          <a:effectLst/>
                        </a:rPr>
                        <a:t>Budgets </a:t>
                      </a:r>
                      <a:r>
                        <a:rPr lang="en-GB" sz="1800" dirty="0">
                          <a:solidFill>
                            <a:schemeClr val="tx1"/>
                          </a:solidFill>
                          <a:effectLst/>
                        </a:rPr>
                        <a:t>(including providing support to parents if required)</a:t>
                      </a:r>
                      <a:endParaRPr lang="en-GB" sz="1800" dirty="0">
                        <a:solidFill>
                          <a:schemeClr val="tx1"/>
                        </a:solidFill>
                        <a:effectLst/>
                        <a:latin typeface="Arial"/>
                        <a:ea typeface="Times New Roman"/>
                        <a:cs typeface="Times New Roman"/>
                      </a:endParaRPr>
                    </a:p>
                  </a:txBody>
                  <a:tcPr marL="65942" marR="65942" marT="68995" marB="0"/>
                </a:tc>
              </a:tr>
              <a:tr h="431548">
                <a:tc>
                  <a:txBody>
                    <a:bodyPr/>
                    <a:lstStyle/>
                    <a:p>
                      <a:pPr marL="0" indent="0">
                        <a:lnSpc>
                          <a:spcPct val="120000"/>
                        </a:lnSpc>
                        <a:spcAft>
                          <a:spcPts val="0"/>
                        </a:spcAft>
                        <a:tabLst>
                          <a:tab pos="457200" algn="l"/>
                        </a:tabLst>
                      </a:pPr>
                      <a:r>
                        <a:rPr lang="en-GB" sz="1800" dirty="0">
                          <a:solidFill>
                            <a:schemeClr val="tx1"/>
                          </a:solidFill>
                          <a:effectLst/>
                        </a:rPr>
                        <a:t>Outcomes</a:t>
                      </a:r>
                      <a:endParaRPr lang="en-GB" sz="1800" dirty="0">
                        <a:solidFill>
                          <a:schemeClr val="tx1"/>
                        </a:solidFill>
                        <a:effectLst/>
                        <a:latin typeface="Arial"/>
                        <a:ea typeface="Times New Roman"/>
                        <a:cs typeface="Times New Roman"/>
                      </a:endParaRPr>
                    </a:p>
                  </a:txBody>
                  <a:tcPr marL="65942" marR="65942" marT="68995" marB="0"/>
                </a:tc>
                <a:tc>
                  <a:txBody>
                    <a:bodyPr/>
                    <a:lstStyle/>
                    <a:p>
                      <a:pPr marL="342900" lvl="0" indent="-342900">
                        <a:lnSpc>
                          <a:spcPct val="120000"/>
                        </a:lnSpc>
                        <a:spcAft>
                          <a:spcPts val="0"/>
                        </a:spcAft>
                        <a:buFont typeface="Symbol"/>
                        <a:buChar char=""/>
                        <a:tabLst>
                          <a:tab pos="408305" algn="l"/>
                          <a:tab pos="184785" algn="l"/>
                        </a:tabLst>
                      </a:pPr>
                      <a:r>
                        <a:rPr lang="en-GB" sz="1800" dirty="0">
                          <a:solidFill>
                            <a:schemeClr val="tx1"/>
                          </a:solidFill>
                          <a:effectLst/>
                        </a:rPr>
                        <a:t>Defining outcomes </a:t>
                      </a:r>
                      <a:endParaRPr lang="en-GB" sz="1800" dirty="0">
                        <a:solidFill>
                          <a:schemeClr val="tx1"/>
                        </a:solidFill>
                        <a:effectLst/>
                        <a:latin typeface="Arial"/>
                        <a:ea typeface="Times New Roman"/>
                        <a:cs typeface="Times New Roman"/>
                      </a:endParaRPr>
                    </a:p>
                  </a:txBody>
                  <a:tcPr marL="65942" marR="65942" marT="68995" marB="0"/>
                </a:tc>
              </a:tr>
            </a:tbl>
          </a:graphicData>
        </a:graphic>
      </p:graphicFrame>
    </p:spTree>
    <p:extLst>
      <p:ext uri="{BB962C8B-B14F-4D97-AF65-F5344CB8AC3E}">
        <p14:creationId xmlns:p14="http://schemas.microsoft.com/office/powerpoint/2010/main" val="24284583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052736"/>
            <a:ext cx="8640960" cy="1470025"/>
          </a:xfrm>
        </p:spPr>
        <p:txBody>
          <a:bodyPr/>
          <a:lstStyle/>
          <a:p>
            <a:r>
              <a:rPr lang="en-GB" dirty="0" smtClean="0">
                <a:solidFill>
                  <a:schemeClr val="tx2"/>
                </a:solidFill>
                <a:latin typeface="Arial" panose="020B0604020202020204" pitchFamily="34" charset="0"/>
                <a:cs typeface="Arial" panose="020B0604020202020204" pitchFamily="34" charset="0"/>
              </a:rPr>
              <a:t>5. What the reforms mean for …</a:t>
            </a:r>
            <a:endParaRPr lang="en-GB" dirty="0">
              <a:solidFill>
                <a:schemeClr val="tx2"/>
              </a:solidFill>
            </a:endParaRPr>
          </a:p>
        </p:txBody>
      </p:sp>
      <p:sp>
        <p:nvSpPr>
          <p:cNvPr id="3" name="Subtitle 2"/>
          <p:cNvSpPr>
            <a:spLocks noGrp="1"/>
          </p:cNvSpPr>
          <p:nvPr>
            <p:ph type="subTitle" idx="1"/>
          </p:nvPr>
        </p:nvSpPr>
        <p:spPr>
          <a:xfrm>
            <a:off x="683568" y="2492896"/>
            <a:ext cx="8064896" cy="1752600"/>
          </a:xfrm>
        </p:spPr>
        <p:txBody>
          <a:bodyPr>
            <a:normAutofit fontScale="85000" lnSpcReduction="20000"/>
          </a:bodyPr>
          <a:lstStyle/>
          <a:p>
            <a:pPr marL="285750" indent="-285750" algn="l">
              <a:buFont typeface="Arial" panose="020B0604020202020204" pitchFamily="34" charset="0"/>
              <a:buChar char="•"/>
            </a:pPr>
            <a:r>
              <a:rPr lang="en-GB" sz="1800" dirty="0" smtClean="0">
                <a:solidFill>
                  <a:srgbClr val="002060"/>
                </a:solidFill>
                <a:latin typeface="Arial" panose="020B0604020202020204" pitchFamily="34" charset="0"/>
                <a:cs typeface="Arial" panose="020B0604020202020204" pitchFamily="34" charset="0"/>
                <a:hlinkClick r:id="rId3" action="ppaction://hlinksldjump"/>
              </a:rPr>
              <a:t>Governors</a:t>
            </a:r>
            <a:endParaRPr lang="en-GB" sz="1800" dirty="0" smtClean="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800" dirty="0" smtClean="0">
                <a:solidFill>
                  <a:srgbClr val="002060"/>
                </a:solidFill>
                <a:latin typeface="Arial" panose="020B0604020202020204" pitchFamily="34" charset="0"/>
                <a:cs typeface="Arial" panose="020B0604020202020204" pitchFamily="34" charset="0"/>
                <a:hlinkClick r:id="rId4" action="ppaction://hlinksldjump"/>
              </a:rPr>
              <a:t>Heads</a:t>
            </a:r>
            <a:endParaRPr lang="en-GB" sz="1800" dirty="0" smtClean="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800" dirty="0" smtClean="0">
                <a:solidFill>
                  <a:srgbClr val="002060"/>
                </a:solidFill>
                <a:latin typeface="Arial" panose="020B0604020202020204" pitchFamily="34" charset="0"/>
                <a:cs typeface="Arial" panose="020B0604020202020204" pitchFamily="34" charset="0"/>
                <a:hlinkClick r:id="rId5" action="ppaction://hlinksldjump"/>
              </a:rPr>
              <a:t>SENCOs</a:t>
            </a:r>
            <a:endParaRPr lang="en-GB" sz="1800" dirty="0" smtClean="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800" dirty="0" smtClean="0">
                <a:solidFill>
                  <a:srgbClr val="002060"/>
                </a:solidFill>
                <a:latin typeface="Arial" panose="020B0604020202020204" pitchFamily="34" charset="0"/>
                <a:cs typeface="Arial" panose="020B0604020202020204" pitchFamily="34" charset="0"/>
                <a:hlinkClick r:id="rId6" action="ppaction://hlinksldjump"/>
              </a:rPr>
              <a:t>Classroom/subject teachers</a:t>
            </a:r>
            <a:endParaRPr lang="en-GB" sz="1800" dirty="0" smtClean="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800" dirty="0" smtClean="0">
                <a:solidFill>
                  <a:srgbClr val="002060"/>
                </a:solidFill>
                <a:latin typeface="Arial" panose="020B0604020202020204" pitchFamily="34" charset="0"/>
                <a:cs typeface="Arial" panose="020B0604020202020204" pitchFamily="34" charset="0"/>
                <a:hlinkClick r:id="rId7" action="ppaction://hlinksldjump"/>
              </a:rPr>
              <a:t>Teaching assistants</a:t>
            </a:r>
            <a:endParaRPr lang="en-GB" sz="1800" dirty="0" smtClean="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800" dirty="0" smtClean="0">
                <a:solidFill>
                  <a:srgbClr val="002060"/>
                </a:solidFill>
                <a:latin typeface="Arial" panose="020B0604020202020204" pitchFamily="34" charset="0"/>
                <a:cs typeface="Arial" panose="020B0604020202020204" pitchFamily="34" charset="0"/>
                <a:hlinkClick r:id="rId8" action="ppaction://hlinksldjump"/>
              </a:rPr>
              <a:t>School nurses</a:t>
            </a:r>
            <a:endParaRPr lang="en-GB" sz="1800" dirty="0" smtClean="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800" dirty="0" smtClean="0">
                <a:solidFill>
                  <a:srgbClr val="002060"/>
                </a:solidFill>
                <a:latin typeface="Arial" panose="020B0604020202020204" pitchFamily="34" charset="0"/>
                <a:cs typeface="Arial" panose="020B0604020202020204" pitchFamily="34" charset="0"/>
                <a:hlinkClick r:id="rId9" action="ppaction://hlinksldjump"/>
              </a:rPr>
              <a:t>Maintained nurseries</a:t>
            </a:r>
            <a:endParaRPr lang="en-GB" sz="1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6688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028384" cy="1080120"/>
          </a:xfrm>
        </p:spPr>
        <p:txBody>
          <a:bodyPr>
            <a:normAutofit fontScale="90000"/>
          </a:bodyPr>
          <a:lstStyle/>
          <a:p>
            <a:pPr algn="l"/>
            <a:r>
              <a:rPr lang="en-GB" dirty="0" smtClean="0">
                <a:solidFill>
                  <a:schemeClr val="tx2"/>
                </a:solidFill>
              </a:rPr>
              <a:t>5. </a:t>
            </a:r>
            <a:r>
              <a:rPr lang="en-GB" dirty="0" smtClean="0">
                <a:solidFill>
                  <a:schemeClr val="tx2"/>
                </a:solidFill>
                <a:latin typeface="Arial" panose="020B0604020202020204" pitchFamily="34" charset="0"/>
                <a:cs typeface="Arial" panose="020B0604020202020204" pitchFamily="34" charset="0"/>
              </a:rPr>
              <a:t>What the reforms means for governors</a:t>
            </a:r>
            <a:endParaRPr lang="en-GB"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9512" y="1268760"/>
            <a:ext cx="8784976" cy="5040560"/>
          </a:xfrm>
        </p:spPr>
        <p:txBody>
          <a:bodyPr>
            <a:normAutofit fontScale="25000" lnSpcReduction="20000"/>
          </a:bodyPr>
          <a:lstStyle/>
          <a:p>
            <a:pPr marL="0" indent="0">
              <a:buNone/>
            </a:pPr>
            <a:r>
              <a:rPr lang="en-GB" dirty="0" smtClean="0"/>
              <a:t> </a:t>
            </a:r>
            <a:endParaRPr lang="en-GB" b="1" dirty="0" smtClean="0">
              <a:latin typeface="Arial"/>
              <a:ea typeface="Times New Roman"/>
              <a:cs typeface="Times New Roman"/>
            </a:endParaRPr>
          </a:p>
          <a:p>
            <a:pPr marL="714375" indent="-447675">
              <a:lnSpc>
                <a:spcPct val="120000"/>
              </a:lnSpc>
              <a:spcAft>
                <a:spcPts val="1200"/>
              </a:spcAft>
              <a:buSzPct val="100000"/>
              <a:tabLst>
                <a:tab pos="361950" algn="l"/>
              </a:tabLst>
            </a:pPr>
            <a:r>
              <a:rPr lang="en-GB" sz="7200" dirty="0">
                <a:latin typeface="Arial" panose="020B0604020202020204" pitchFamily="34" charset="0"/>
                <a:ea typeface="Calibri"/>
                <a:cs typeface="Arial" panose="020B0604020202020204" pitchFamily="34" charset="0"/>
              </a:rPr>
              <a:t>Must have regard to the SEND Code of </a:t>
            </a:r>
            <a:r>
              <a:rPr lang="en-GB" sz="7200" dirty="0" smtClean="0">
                <a:latin typeface="Arial" panose="020B0604020202020204" pitchFamily="34" charset="0"/>
                <a:ea typeface="Calibri"/>
                <a:cs typeface="Arial" panose="020B0604020202020204" pitchFamily="34" charset="0"/>
              </a:rPr>
              <a:t>Practice and sh</a:t>
            </a:r>
            <a:r>
              <a:rPr lang="en-GB" sz="7200" dirty="0" smtClean="0">
                <a:latin typeface="Arial" panose="020B0604020202020204" pitchFamily="34" charset="0"/>
                <a:ea typeface="Times New Roman"/>
                <a:cs typeface="Arial" panose="020B0604020202020204" pitchFamily="34" charset="0"/>
              </a:rPr>
              <a:t>ould oversee the implementation of the reform and provide strategic support to the head teacher</a:t>
            </a:r>
            <a:endParaRPr lang="en-GB" sz="7200" dirty="0" smtClean="0">
              <a:latin typeface="Arial"/>
              <a:ea typeface="Times New Roman"/>
              <a:cs typeface="Times New Roman"/>
            </a:endParaRPr>
          </a:p>
          <a:p>
            <a:pPr marL="714375" indent="-447675">
              <a:lnSpc>
                <a:spcPct val="120000"/>
              </a:lnSpc>
              <a:spcAft>
                <a:spcPts val="1200"/>
              </a:spcAft>
              <a:buSzPct val="100000"/>
            </a:pPr>
            <a:r>
              <a:rPr lang="en-GB" sz="7200" dirty="0" smtClean="0">
                <a:latin typeface="Arial"/>
                <a:ea typeface="Times New Roman"/>
                <a:cs typeface="Times New Roman"/>
              </a:rPr>
              <a:t>Must </a:t>
            </a:r>
            <a:r>
              <a:rPr lang="en-GB" sz="7200" dirty="0">
                <a:latin typeface="Arial"/>
                <a:ea typeface="Times New Roman"/>
                <a:cs typeface="Times New Roman"/>
              </a:rPr>
              <a:t>publish information on </a:t>
            </a:r>
            <a:r>
              <a:rPr lang="en-GB" sz="7200" dirty="0" smtClean="0">
                <a:latin typeface="Arial"/>
                <a:ea typeface="Times New Roman"/>
                <a:cs typeface="Times New Roman"/>
              </a:rPr>
              <a:t>the school’s </a:t>
            </a:r>
            <a:r>
              <a:rPr lang="en-GB" sz="7200" dirty="0">
                <a:latin typeface="Arial"/>
                <a:ea typeface="Times New Roman"/>
                <a:cs typeface="Times New Roman"/>
              </a:rPr>
              <a:t>websites about the implementation of the governing body’s or the proprietor’s policy for pupils with </a:t>
            </a:r>
            <a:r>
              <a:rPr lang="en-GB" sz="7200" dirty="0" smtClean="0">
                <a:latin typeface="Arial"/>
                <a:ea typeface="Times New Roman"/>
                <a:cs typeface="Times New Roman"/>
              </a:rPr>
              <a:t>SEN.</a:t>
            </a:r>
            <a:endParaRPr lang="en-GB" sz="7200" b="1" dirty="0">
              <a:latin typeface="Arial"/>
              <a:ea typeface="Times New Roman"/>
              <a:cs typeface="Times New Roman"/>
            </a:endParaRPr>
          </a:p>
          <a:p>
            <a:pPr marL="714375" indent="-447675">
              <a:lnSpc>
                <a:spcPct val="120000"/>
              </a:lnSpc>
              <a:spcAft>
                <a:spcPts val="1200"/>
              </a:spcAft>
              <a:buSzPct val="100000"/>
            </a:pPr>
            <a:r>
              <a:rPr lang="en-GB" sz="7200" dirty="0">
                <a:latin typeface="Arial"/>
                <a:ea typeface="Times New Roman"/>
                <a:cs typeface="Times New Roman"/>
              </a:rPr>
              <a:t>M</a:t>
            </a:r>
            <a:r>
              <a:rPr lang="en-GB" sz="7200" dirty="0" smtClean="0">
                <a:latin typeface="Arial"/>
                <a:ea typeface="Times New Roman"/>
                <a:cs typeface="Times New Roman"/>
              </a:rPr>
              <a:t>ust </a:t>
            </a:r>
            <a:r>
              <a:rPr lang="en-GB" sz="7200" dirty="0">
                <a:latin typeface="Arial"/>
                <a:ea typeface="Times New Roman"/>
                <a:cs typeface="Times New Roman"/>
              </a:rPr>
              <a:t>ensure that there is a qualified teacher designated as </a:t>
            </a:r>
            <a:r>
              <a:rPr lang="en-GB" sz="7200" dirty="0" smtClean="0">
                <a:latin typeface="Arial"/>
                <a:ea typeface="Times New Roman"/>
                <a:cs typeface="Times New Roman"/>
              </a:rPr>
              <a:t>SENCO.</a:t>
            </a:r>
          </a:p>
          <a:p>
            <a:pPr marL="714375" indent="-447675">
              <a:lnSpc>
                <a:spcPct val="120000"/>
              </a:lnSpc>
              <a:spcAft>
                <a:spcPts val="1200"/>
              </a:spcAft>
              <a:buSzPct val="100000"/>
            </a:pPr>
            <a:r>
              <a:rPr lang="en-GB" sz="7200" dirty="0" smtClean="0">
                <a:latin typeface="Arial"/>
                <a:ea typeface="Calibri"/>
                <a:cs typeface="Times New Roman"/>
              </a:rPr>
              <a:t>Must cooperate generally with the local authority including in developing the local offer and when the school is being named in an EHC plan.</a:t>
            </a:r>
          </a:p>
          <a:p>
            <a:pPr marL="714375" indent="-447675">
              <a:lnSpc>
                <a:spcPct val="120000"/>
              </a:lnSpc>
              <a:spcAft>
                <a:spcPts val="1200"/>
              </a:spcAft>
              <a:buSzPct val="100000"/>
            </a:pPr>
            <a:r>
              <a:rPr lang="en-GB" sz="7200" dirty="0" smtClean="0">
                <a:latin typeface="Arial"/>
                <a:ea typeface="Times New Roman"/>
                <a:cs typeface="Times New Roman"/>
              </a:rPr>
              <a:t>Must </a:t>
            </a:r>
            <a:r>
              <a:rPr lang="en-GB" sz="7200" dirty="0">
                <a:latin typeface="Arial"/>
                <a:ea typeface="Times New Roman"/>
                <a:cs typeface="Times New Roman"/>
              </a:rPr>
              <a:t>ensure that arrangements are in place in schools to support pupils at school </a:t>
            </a:r>
            <a:r>
              <a:rPr lang="en-GB" sz="7200" dirty="0" smtClean="0">
                <a:latin typeface="Arial"/>
                <a:ea typeface="Times New Roman"/>
                <a:cs typeface="Times New Roman"/>
              </a:rPr>
              <a:t>with </a:t>
            </a:r>
            <a:r>
              <a:rPr lang="en-GB" sz="7200" dirty="0">
                <a:latin typeface="Arial"/>
                <a:ea typeface="Times New Roman"/>
                <a:cs typeface="Times New Roman"/>
              </a:rPr>
              <a:t>medical </a:t>
            </a:r>
            <a:r>
              <a:rPr lang="en-GB" sz="7200" dirty="0" smtClean="0">
                <a:latin typeface="Arial"/>
                <a:ea typeface="Times New Roman"/>
                <a:cs typeface="Times New Roman"/>
              </a:rPr>
              <a:t>conditions.</a:t>
            </a:r>
          </a:p>
          <a:p>
            <a:pPr marL="714375" indent="-447675">
              <a:lnSpc>
                <a:spcPct val="120000"/>
              </a:lnSpc>
              <a:spcAft>
                <a:spcPts val="1200"/>
              </a:spcAft>
              <a:buSzPct val="100000"/>
            </a:pPr>
            <a:r>
              <a:rPr lang="en-GB" sz="7200" dirty="0" smtClean="0">
                <a:latin typeface="Arial"/>
                <a:ea typeface="Calibri"/>
                <a:cs typeface="Times New Roman"/>
              </a:rPr>
              <a:t>Must </a:t>
            </a:r>
            <a:r>
              <a:rPr lang="en-GB" sz="7200" dirty="0">
                <a:latin typeface="Arial"/>
                <a:ea typeface="Calibri"/>
                <a:cs typeface="Times New Roman"/>
              </a:rPr>
              <a:t>also publish information about the arrangements for the admission of disabled children, the steps taken to prevent disabled children being treated less favourably than others, the facilities provided to assist access of disabled children, and their accessibility plans. </a:t>
            </a:r>
            <a:endParaRPr lang="en-GB" sz="7200" dirty="0" smtClean="0">
              <a:latin typeface="Arial"/>
              <a:ea typeface="Calibri"/>
              <a:cs typeface="Times New Roman"/>
            </a:endParaRPr>
          </a:p>
          <a:p>
            <a:pPr marL="447675" indent="-390525">
              <a:lnSpc>
                <a:spcPct val="120000"/>
              </a:lnSpc>
              <a:spcAft>
                <a:spcPts val="1200"/>
              </a:spcAft>
              <a:buSzPts val="1200"/>
              <a:buFont typeface="Wingdings" panose="05000000000000000000" pitchFamily="2" charset="2"/>
              <a:buChar char="ü"/>
            </a:pPr>
            <a:endParaRPr lang="en-GB" sz="7200" dirty="0" smtClean="0">
              <a:latin typeface="Arial"/>
              <a:ea typeface="Times New Roman"/>
              <a:cs typeface="Times New Roman"/>
            </a:endParaRPr>
          </a:p>
          <a:p>
            <a:pPr marL="57150" indent="0">
              <a:lnSpc>
                <a:spcPct val="120000"/>
              </a:lnSpc>
              <a:spcAft>
                <a:spcPts val="1200"/>
              </a:spcAft>
              <a:buSzPts val="1200"/>
              <a:buNone/>
            </a:pPr>
            <a:endParaRPr lang="en-GB" sz="7200" dirty="0" smtClean="0">
              <a:latin typeface="Arial"/>
              <a:ea typeface="Calibri"/>
              <a:cs typeface="Times New Roman"/>
            </a:endParaRPr>
          </a:p>
          <a:p>
            <a:pPr marL="57150" indent="0">
              <a:lnSpc>
                <a:spcPct val="120000"/>
              </a:lnSpc>
              <a:spcAft>
                <a:spcPts val="1200"/>
              </a:spcAft>
              <a:buSzPts val="1200"/>
              <a:buNone/>
            </a:pPr>
            <a:endParaRPr lang="en-GB" sz="7200" dirty="0">
              <a:ea typeface="Calibri"/>
              <a:cs typeface="Times New Roman"/>
            </a:endParaRPr>
          </a:p>
          <a:p>
            <a:pPr marL="400050" lvl="1" indent="0">
              <a:lnSpc>
                <a:spcPct val="120000"/>
              </a:lnSpc>
              <a:spcAft>
                <a:spcPts val="1200"/>
              </a:spcAft>
              <a:buNone/>
            </a:pPr>
            <a:endParaRPr lang="en-GB" sz="7200" dirty="0">
              <a:ea typeface="Calibri"/>
              <a:cs typeface="Times New Roman"/>
            </a:endParaRPr>
          </a:p>
          <a:p>
            <a:endParaRPr lang="en-GB" sz="7200" dirty="0" smtClean="0"/>
          </a:p>
          <a:p>
            <a:endParaRPr lang="en-GB" dirty="0"/>
          </a:p>
        </p:txBody>
      </p:sp>
    </p:spTree>
    <p:extLst>
      <p:ext uri="{BB962C8B-B14F-4D97-AF65-F5344CB8AC3E}">
        <p14:creationId xmlns:p14="http://schemas.microsoft.com/office/powerpoint/2010/main" val="19406839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697144" cy="836712"/>
          </a:xfrm>
        </p:spPr>
        <p:txBody>
          <a:bodyPr>
            <a:noAutofit/>
          </a:bodyPr>
          <a:lstStyle/>
          <a:p>
            <a:pPr algn="l"/>
            <a:r>
              <a:rPr lang="en-GB" sz="4000" dirty="0" smtClean="0">
                <a:solidFill>
                  <a:schemeClr val="tx2"/>
                </a:solidFill>
                <a:latin typeface="Arial" panose="020B0604020202020204" pitchFamily="34" charset="0"/>
                <a:cs typeface="Arial" panose="020B0604020202020204" pitchFamily="34" charset="0"/>
              </a:rPr>
              <a:t>5. What the reforms mean for heads</a:t>
            </a:r>
            <a:endParaRPr lang="en-GB" sz="4000"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9552" y="1124744"/>
            <a:ext cx="8229600" cy="5256584"/>
          </a:xfrm>
        </p:spPr>
        <p:txBody>
          <a:bodyPr>
            <a:noAutofit/>
          </a:bodyPr>
          <a:lstStyle/>
          <a:p>
            <a:pPr>
              <a:spcBef>
                <a:spcPts val="0"/>
              </a:spcBef>
            </a:pPr>
            <a:r>
              <a:rPr lang="en-GB" sz="1800" dirty="0" smtClean="0">
                <a:latin typeface="Arial" panose="020B0604020202020204" pitchFamily="34" charset="0"/>
                <a:cs typeface="Arial" panose="020B0604020202020204" pitchFamily="34" charset="0"/>
              </a:rPr>
              <a:t>Should take overall responsibility for implementing the SEND reforms  </a:t>
            </a:r>
            <a:r>
              <a:rPr lang="en-GB" sz="1800" dirty="0">
                <a:latin typeface="Arial" panose="020B0604020202020204" pitchFamily="34" charset="0"/>
                <a:ea typeface="Times New Roman"/>
                <a:cs typeface="Arial" panose="020B0604020202020204" pitchFamily="34" charset="0"/>
              </a:rPr>
              <a:t>(see preparation and implementation slides</a:t>
            </a:r>
            <a:r>
              <a:rPr lang="en-GB" sz="1800" dirty="0" smtClean="0">
                <a:latin typeface="Arial" panose="020B0604020202020204" pitchFamily="34" charset="0"/>
                <a:ea typeface="Times New Roman"/>
                <a:cs typeface="Arial" panose="020B0604020202020204" pitchFamily="34" charset="0"/>
              </a:rPr>
              <a:t>).</a:t>
            </a:r>
          </a:p>
          <a:p>
            <a:pPr marL="0" indent="0">
              <a:spcBef>
                <a:spcPts val="0"/>
              </a:spcBef>
              <a:buNone/>
            </a:pPr>
            <a:endParaRPr lang="en-GB" sz="1600" dirty="0" smtClean="0">
              <a:latin typeface="Arial" panose="020B0604020202020204" pitchFamily="34" charset="0"/>
              <a:ea typeface="Times New Roman"/>
              <a:cs typeface="Arial" panose="020B0604020202020204" pitchFamily="34" charset="0"/>
            </a:endParaRPr>
          </a:p>
          <a:p>
            <a:pPr>
              <a:spcBef>
                <a:spcPts val="0"/>
              </a:spcBef>
            </a:pPr>
            <a:r>
              <a:rPr lang="en-GB" sz="1800" dirty="0">
                <a:latin typeface="Arial" panose="020B0604020202020204" pitchFamily="34" charset="0"/>
                <a:cs typeface="Arial" panose="020B0604020202020204" pitchFamily="34" charset="0"/>
              </a:rPr>
              <a:t>E</a:t>
            </a:r>
            <a:r>
              <a:rPr lang="en-GB" sz="1800" dirty="0" smtClean="0">
                <a:latin typeface="Arial" panose="020B0604020202020204" pitchFamily="34" charset="0"/>
                <a:cs typeface="Arial" panose="020B0604020202020204" pitchFamily="34" charset="0"/>
              </a:rPr>
              <a:t>nsure </a:t>
            </a:r>
            <a:r>
              <a:rPr lang="en-GB" sz="1800" dirty="0">
                <a:latin typeface="Arial" panose="020B0604020202020204" pitchFamily="34" charset="0"/>
                <a:cs typeface="Arial" panose="020B0604020202020204" pitchFamily="34" charset="0"/>
              </a:rPr>
              <a:t>that the SENCO is able to influence strategic decisions about </a:t>
            </a:r>
            <a:r>
              <a:rPr lang="en-GB" sz="1800" dirty="0" smtClean="0">
                <a:latin typeface="Arial" panose="020B0604020202020204" pitchFamily="34" charset="0"/>
                <a:cs typeface="Arial" panose="020B0604020202020204" pitchFamily="34" charset="0"/>
              </a:rPr>
              <a:t>SEN.</a:t>
            </a:r>
            <a:endParaRPr lang="en-GB" sz="1800" dirty="0" smtClean="0">
              <a:latin typeface="Arial" panose="020B0604020202020204" pitchFamily="34" charset="0"/>
              <a:ea typeface="Times New Roman"/>
              <a:cs typeface="Arial" panose="020B0604020202020204" pitchFamily="34" charset="0"/>
            </a:endParaRPr>
          </a:p>
          <a:p>
            <a:pPr marL="0" indent="0">
              <a:spcBef>
                <a:spcPts val="0"/>
              </a:spcBef>
              <a:buNone/>
            </a:pPr>
            <a:endParaRPr lang="en-GB" sz="1600" dirty="0">
              <a:latin typeface="Arial" panose="020B0604020202020204" pitchFamily="34" charset="0"/>
              <a:ea typeface="Times New Roman"/>
              <a:cs typeface="Arial" panose="020B0604020202020204" pitchFamily="34" charset="0"/>
            </a:endParaRPr>
          </a:p>
          <a:p>
            <a:pPr>
              <a:spcBef>
                <a:spcPts val="0"/>
              </a:spcBef>
            </a:pPr>
            <a:r>
              <a:rPr lang="en-GB" sz="1800" dirty="0" smtClean="0">
                <a:latin typeface="Arial" panose="020B0604020202020204" pitchFamily="34" charset="0"/>
                <a:ea typeface="Times New Roman"/>
                <a:cs typeface="Arial" panose="020B0604020202020204" pitchFamily="34" charset="0"/>
              </a:rPr>
              <a:t>Ensure the wider school community understands the implications of the reforms for whole school improvement (from governors to classroom teachers and teaching assistants).</a:t>
            </a:r>
          </a:p>
          <a:p>
            <a:pPr marL="0" indent="0">
              <a:spcBef>
                <a:spcPts val="0"/>
              </a:spcBef>
              <a:buNone/>
            </a:pPr>
            <a:endParaRPr lang="en-GB" sz="1600" dirty="0" smtClean="0">
              <a:latin typeface="Arial" panose="020B0604020202020204" pitchFamily="34" charset="0"/>
              <a:ea typeface="Calibri"/>
              <a:cs typeface="Arial" panose="020B0604020202020204" pitchFamily="34" charset="0"/>
            </a:endParaRPr>
          </a:p>
          <a:p>
            <a:pPr>
              <a:spcBef>
                <a:spcPts val="0"/>
              </a:spcBef>
            </a:pPr>
            <a:r>
              <a:rPr lang="en-GB" sz="1800" dirty="0" smtClean="0">
                <a:latin typeface="Arial" panose="020B0604020202020204" pitchFamily="34" charset="0"/>
                <a:ea typeface="Calibri"/>
                <a:cs typeface="Arial" panose="020B0604020202020204" pitchFamily="34" charset="0"/>
              </a:rPr>
              <a:t>Put in place arrangements to ensure parents are regularly engaged in discussions about the progress of their child (at least three times a year).</a:t>
            </a:r>
          </a:p>
          <a:p>
            <a:pPr marL="0" indent="0">
              <a:spcBef>
                <a:spcPts val="0"/>
              </a:spcBef>
              <a:buNone/>
            </a:pPr>
            <a:endParaRPr lang="en-GB" sz="1600" dirty="0">
              <a:latin typeface="Arial" panose="020B0604020202020204" pitchFamily="34" charset="0"/>
              <a:ea typeface="Calibri"/>
              <a:cs typeface="Arial" panose="020B0604020202020204" pitchFamily="34" charset="0"/>
            </a:endParaRPr>
          </a:p>
          <a:p>
            <a:pPr>
              <a:spcBef>
                <a:spcPts val="0"/>
              </a:spcBef>
            </a:pPr>
            <a:r>
              <a:rPr lang="en-GB" sz="1800" dirty="0" smtClean="0">
                <a:latin typeface="Arial" panose="020B0604020202020204" pitchFamily="34" charset="0"/>
                <a:ea typeface="Calibri"/>
                <a:cs typeface="Arial" panose="020B0604020202020204" pitchFamily="34" charset="0"/>
              </a:rPr>
              <a:t>Ensure a process is in place for involving parents and young people in reviewing provision and planning for those currently on school action/plus and any newly identified pupils with SEN.</a:t>
            </a:r>
          </a:p>
          <a:p>
            <a:pPr marL="0" indent="0">
              <a:spcBef>
                <a:spcPts val="0"/>
              </a:spcBef>
              <a:buNone/>
            </a:pPr>
            <a:endParaRPr lang="en-GB" sz="1800" dirty="0" smtClean="0">
              <a:latin typeface="Arial" panose="020B0604020202020204" pitchFamily="34" charset="0"/>
              <a:ea typeface="Calibri"/>
              <a:cs typeface="Arial" panose="020B0604020202020204" pitchFamily="34" charset="0"/>
            </a:endParaRPr>
          </a:p>
          <a:p>
            <a:r>
              <a:rPr lang="en-GB" sz="1800" dirty="0" smtClean="0">
                <a:latin typeface="Arial" panose="020B0604020202020204" pitchFamily="34" charset="0"/>
                <a:cs typeface="Arial" panose="020B0604020202020204" pitchFamily="34" charset="0"/>
              </a:rPr>
              <a:t>Develop relationship with post 16 providers and explore how you will support pupils with SEN with their transition to post 16 education.</a:t>
            </a:r>
          </a:p>
          <a:p>
            <a:pPr marL="0" indent="0">
              <a:spcBef>
                <a:spcPts val="0"/>
              </a:spcBef>
              <a:buNone/>
            </a:pPr>
            <a:r>
              <a:rPr lang="en-GB" sz="1800" dirty="0" smtClean="0">
                <a:solidFill>
                  <a:prstClr val="black"/>
                </a:solidFill>
                <a:latin typeface="Arial" panose="020B0604020202020204" pitchFamily="34" charset="0"/>
                <a:cs typeface="Arial" panose="020B0604020202020204" pitchFamily="34" charset="0"/>
              </a:rPr>
              <a:t/>
            </a:r>
            <a:br>
              <a:rPr lang="en-GB" sz="1800" dirty="0" smtClean="0">
                <a:solidFill>
                  <a:prstClr val="black"/>
                </a:solidFill>
                <a:latin typeface="Arial" panose="020B0604020202020204" pitchFamily="34" charset="0"/>
                <a:cs typeface="Arial" panose="020B0604020202020204" pitchFamily="34" charset="0"/>
              </a:rPr>
            </a:br>
            <a:endParaRPr lang="en-GB" sz="1800" dirty="0" smtClean="0">
              <a:solidFill>
                <a:prstClr val="black"/>
              </a:solidFill>
              <a:latin typeface="Arial" panose="020B0604020202020204" pitchFamily="34" charset="0"/>
              <a:cs typeface="Arial" panose="020B0604020202020204" pitchFamily="34" charset="0"/>
            </a:endParaRPr>
          </a:p>
          <a:p>
            <a:endParaRPr lang="en-GB" sz="1600" dirty="0" smtClean="0"/>
          </a:p>
          <a:p>
            <a:endParaRPr lang="en-GB" sz="1600" dirty="0"/>
          </a:p>
        </p:txBody>
      </p:sp>
    </p:spTree>
    <p:extLst>
      <p:ext uri="{BB962C8B-B14F-4D97-AF65-F5344CB8AC3E}">
        <p14:creationId xmlns:p14="http://schemas.microsoft.com/office/powerpoint/2010/main" val="21738510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01" y="116632"/>
            <a:ext cx="9252520" cy="1143000"/>
          </a:xfrm>
        </p:spPr>
        <p:txBody>
          <a:bodyPr>
            <a:normAutofit fontScale="90000"/>
          </a:bodyPr>
          <a:lstStyle/>
          <a:p>
            <a:pPr algn="l"/>
            <a:r>
              <a:rPr lang="en-GB" dirty="0" smtClean="0">
                <a:solidFill>
                  <a:schemeClr val="tx2"/>
                </a:solidFill>
                <a:latin typeface="Arial" panose="020B0604020202020204" pitchFamily="34" charset="0"/>
                <a:cs typeface="Arial" panose="020B0604020202020204" pitchFamily="34" charset="0"/>
              </a:rPr>
              <a:t>5. What the reforms means for SENCOs</a:t>
            </a:r>
            <a:endParaRPr lang="en-GB"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23528" y="1052736"/>
            <a:ext cx="8229600" cy="5589240"/>
          </a:xfrm>
        </p:spPr>
        <p:txBody>
          <a:bodyPr>
            <a:normAutofit lnSpcReduction="10000"/>
          </a:bodyPr>
          <a:lstStyle/>
          <a:p>
            <a:pPr marL="57150" indent="0">
              <a:lnSpc>
                <a:spcPct val="120000"/>
              </a:lnSpc>
              <a:spcAft>
                <a:spcPts val="1200"/>
              </a:spcAft>
              <a:buSzPts val="1200"/>
              <a:buNone/>
            </a:pPr>
            <a:r>
              <a:rPr lang="en-GB" sz="1900" dirty="0" smtClean="0">
                <a:latin typeface="Arial" panose="020B0604020202020204" pitchFamily="34" charset="0"/>
                <a:cs typeface="Arial" panose="020B0604020202020204" pitchFamily="34" charset="0"/>
              </a:rPr>
              <a:t>The </a:t>
            </a:r>
            <a:r>
              <a:rPr lang="en-GB" sz="1900" dirty="0">
                <a:latin typeface="Arial" panose="020B0604020202020204" pitchFamily="34" charset="0"/>
                <a:cs typeface="Arial" panose="020B0604020202020204" pitchFamily="34" charset="0"/>
              </a:rPr>
              <a:t>SENCO role is a strategic one working with the senior leadership to review and refresh the SEN policy and then with </a:t>
            </a:r>
            <a:r>
              <a:rPr lang="en-GB" sz="1900" dirty="0" smtClean="0">
                <a:latin typeface="Arial" panose="020B0604020202020204" pitchFamily="34" charset="0"/>
                <a:cs typeface="Arial" panose="020B0604020202020204" pitchFamily="34" charset="0"/>
              </a:rPr>
              <a:t>the classroom/subject teacher to </a:t>
            </a:r>
            <a:r>
              <a:rPr lang="en-GB" sz="1900" dirty="0">
                <a:latin typeface="Arial" panose="020B0604020202020204" pitchFamily="34" charset="0"/>
                <a:cs typeface="Arial" panose="020B0604020202020204" pitchFamily="34" charset="0"/>
              </a:rPr>
              <a:t>review its practice ensure every child with SEN gets the personalised support that they </a:t>
            </a:r>
            <a:r>
              <a:rPr lang="en-GB" sz="1900" dirty="0" smtClean="0">
                <a:latin typeface="Arial" panose="020B0604020202020204" pitchFamily="34" charset="0"/>
                <a:cs typeface="Arial" panose="020B0604020202020204" pitchFamily="34" charset="0"/>
              </a:rPr>
              <a:t>need. </a:t>
            </a:r>
            <a:r>
              <a:rPr lang="en-GB" sz="1900" dirty="0" smtClean="0">
                <a:latin typeface="Arial" panose="020B0604020202020204" pitchFamily="34" charset="0"/>
                <a:ea typeface="Times New Roman"/>
                <a:cs typeface="Arial" panose="020B0604020202020204" pitchFamily="34" charset="0"/>
              </a:rPr>
              <a:t>The role involves: </a:t>
            </a:r>
            <a:endParaRPr lang="en-GB" sz="1900" dirty="0">
              <a:latin typeface="Arial" panose="020B0604020202020204" pitchFamily="34" charset="0"/>
              <a:ea typeface="Calibri"/>
              <a:cs typeface="Arial" panose="020B0604020202020204" pitchFamily="34" charset="0"/>
            </a:endParaRPr>
          </a:p>
          <a:p>
            <a:pPr lvl="1" fontAlgn="base">
              <a:lnSpc>
                <a:spcPct val="150000"/>
              </a:lnSpc>
              <a:spcBef>
                <a:spcPct val="0"/>
              </a:spcBef>
              <a:spcAft>
                <a:spcPct val="0"/>
              </a:spcAft>
              <a:buFont typeface="Arial" panose="020B0604020202020204" pitchFamily="34" charset="0"/>
              <a:buChar char="•"/>
            </a:pPr>
            <a:r>
              <a:rPr lang="en-GB" altLang="en-US" sz="1800" dirty="0">
                <a:solidFill>
                  <a:srgbClr val="000000"/>
                </a:solidFill>
                <a:latin typeface="Arial" panose="020B0604020202020204" pitchFamily="34" charset="0"/>
                <a:cs typeface="Arial" panose="020B0604020202020204" pitchFamily="34" charset="0"/>
              </a:rPr>
              <a:t>o</a:t>
            </a:r>
            <a:r>
              <a:rPr lang="en-GB" altLang="en-US" sz="1800" dirty="0" smtClean="0">
                <a:solidFill>
                  <a:srgbClr val="000000"/>
                </a:solidFill>
                <a:latin typeface="Arial" panose="020B0604020202020204" pitchFamily="34" charset="0"/>
                <a:cs typeface="Arial" panose="020B0604020202020204" pitchFamily="34" charset="0"/>
              </a:rPr>
              <a:t>verseeing </a:t>
            </a:r>
            <a:r>
              <a:rPr lang="en-GB" altLang="en-US" sz="1800" dirty="0">
                <a:solidFill>
                  <a:srgbClr val="000000"/>
                </a:solidFill>
                <a:latin typeface="Arial" panose="020B0604020202020204" pitchFamily="34" charset="0"/>
                <a:cs typeface="Arial" panose="020B0604020202020204" pitchFamily="34" charset="0"/>
              </a:rPr>
              <a:t>day-to-day operation of school’s SEN policy;</a:t>
            </a:r>
          </a:p>
          <a:p>
            <a:pPr lvl="1" fontAlgn="base">
              <a:lnSpc>
                <a:spcPct val="150000"/>
              </a:lnSpc>
              <a:spcBef>
                <a:spcPct val="0"/>
              </a:spcBef>
              <a:spcAft>
                <a:spcPct val="0"/>
              </a:spcAft>
              <a:buFont typeface="Arial" panose="020B0604020202020204" pitchFamily="34" charset="0"/>
              <a:buChar char="•"/>
            </a:pPr>
            <a:r>
              <a:rPr lang="en-GB" altLang="en-US" sz="1800" dirty="0">
                <a:solidFill>
                  <a:srgbClr val="000000"/>
                </a:solidFill>
                <a:latin typeface="Arial" panose="020B0604020202020204" pitchFamily="34" charset="0"/>
                <a:cs typeface="Arial" panose="020B0604020202020204" pitchFamily="34" charset="0"/>
              </a:rPr>
              <a:t>c</a:t>
            </a:r>
            <a:r>
              <a:rPr lang="en-GB" altLang="en-US" sz="1800" dirty="0" smtClean="0">
                <a:solidFill>
                  <a:srgbClr val="000000"/>
                </a:solidFill>
                <a:latin typeface="Arial" panose="020B0604020202020204" pitchFamily="34" charset="0"/>
                <a:cs typeface="Arial" panose="020B0604020202020204" pitchFamily="34" charset="0"/>
              </a:rPr>
              <a:t>oordinating </a:t>
            </a:r>
            <a:r>
              <a:rPr lang="en-GB" altLang="en-US" sz="1800" dirty="0">
                <a:solidFill>
                  <a:srgbClr val="000000"/>
                </a:solidFill>
                <a:latin typeface="Arial" panose="020B0604020202020204" pitchFamily="34" charset="0"/>
                <a:cs typeface="Arial" panose="020B0604020202020204" pitchFamily="34" charset="0"/>
              </a:rPr>
              <a:t>provision for children with SEN;</a:t>
            </a:r>
          </a:p>
          <a:p>
            <a:pPr lvl="1" fontAlgn="base">
              <a:lnSpc>
                <a:spcPct val="150000"/>
              </a:lnSpc>
              <a:spcBef>
                <a:spcPct val="0"/>
              </a:spcBef>
              <a:spcAft>
                <a:spcPct val="0"/>
              </a:spcAft>
              <a:buFont typeface="Arial" panose="020B0604020202020204" pitchFamily="34" charset="0"/>
              <a:buChar char="•"/>
            </a:pPr>
            <a:r>
              <a:rPr lang="en-GB" altLang="en-US" sz="1800" dirty="0">
                <a:solidFill>
                  <a:srgbClr val="000000"/>
                </a:solidFill>
                <a:latin typeface="Arial" panose="020B0604020202020204" pitchFamily="34" charset="0"/>
                <a:cs typeface="Arial" panose="020B0604020202020204" pitchFamily="34" charset="0"/>
              </a:rPr>
              <a:t>l</a:t>
            </a:r>
            <a:r>
              <a:rPr lang="en-GB" altLang="en-US" sz="1800" dirty="0" smtClean="0">
                <a:solidFill>
                  <a:srgbClr val="000000"/>
                </a:solidFill>
                <a:latin typeface="Arial" panose="020B0604020202020204" pitchFamily="34" charset="0"/>
                <a:cs typeface="Arial" panose="020B0604020202020204" pitchFamily="34" charset="0"/>
              </a:rPr>
              <a:t>iaising </a:t>
            </a:r>
            <a:r>
              <a:rPr lang="en-GB" altLang="en-US" sz="1800" dirty="0">
                <a:solidFill>
                  <a:srgbClr val="000000"/>
                </a:solidFill>
                <a:latin typeface="Arial" panose="020B0604020202020204" pitchFamily="34" charset="0"/>
                <a:cs typeface="Arial" panose="020B0604020202020204" pitchFamily="34" charset="0"/>
              </a:rPr>
              <a:t>with designated teacher where a </a:t>
            </a:r>
            <a:r>
              <a:rPr lang="en-GB" altLang="en-US" sz="1800" dirty="0" smtClean="0">
                <a:solidFill>
                  <a:srgbClr val="000000"/>
                </a:solidFill>
                <a:latin typeface="Arial" panose="020B0604020202020204" pitchFamily="34" charset="0"/>
                <a:cs typeface="Arial" panose="020B0604020202020204" pitchFamily="34" charset="0"/>
              </a:rPr>
              <a:t>Looked after Child </a:t>
            </a:r>
            <a:r>
              <a:rPr lang="en-GB" altLang="en-US" sz="1800" dirty="0">
                <a:solidFill>
                  <a:srgbClr val="000000"/>
                </a:solidFill>
                <a:latin typeface="Arial" panose="020B0604020202020204" pitchFamily="34" charset="0"/>
                <a:cs typeface="Arial" panose="020B0604020202020204" pitchFamily="34" charset="0"/>
              </a:rPr>
              <a:t>has SEN;  </a:t>
            </a:r>
          </a:p>
          <a:p>
            <a:pPr lvl="1" fontAlgn="base">
              <a:lnSpc>
                <a:spcPct val="150000"/>
              </a:lnSpc>
              <a:spcBef>
                <a:spcPct val="0"/>
              </a:spcBef>
              <a:spcAft>
                <a:spcPct val="0"/>
              </a:spcAft>
              <a:buFont typeface="Arial" panose="020B0604020202020204" pitchFamily="34" charset="0"/>
              <a:buChar char="•"/>
            </a:pPr>
            <a:r>
              <a:rPr lang="en-GB" altLang="en-US" sz="1800" dirty="0">
                <a:solidFill>
                  <a:srgbClr val="000000"/>
                </a:solidFill>
                <a:latin typeface="Arial" panose="020B0604020202020204" pitchFamily="34" charset="0"/>
                <a:cs typeface="Arial" panose="020B0604020202020204" pitchFamily="34" charset="0"/>
              </a:rPr>
              <a:t>a</a:t>
            </a:r>
            <a:r>
              <a:rPr lang="en-GB" altLang="en-US" sz="1800" dirty="0" smtClean="0">
                <a:solidFill>
                  <a:srgbClr val="000000"/>
                </a:solidFill>
                <a:latin typeface="Arial" panose="020B0604020202020204" pitchFamily="34" charset="0"/>
                <a:cs typeface="Arial" panose="020B0604020202020204" pitchFamily="34" charset="0"/>
              </a:rPr>
              <a:t>dvising </a:t>
            </a:r>
            <a:r>
              <a:rPr lang="en-GB" altLang="en-US" sz="1800" dirty="0">
                <a:solidFill>
                  <a:srgbClr val="000000"/>
                </a:solidFill>
                <a:latin typeface="Arial" panose="020B0604020202020204" pitchFamily="34" charset="0"/>
                <a:cs typeface="Arial" panose="020B0604020202020204" pitchFamily="34" charset="0"/>
              </a:rPr>
              <a:t>on graduated approach to SEN Support;</a:t>
            </a:r>
          </a:p>
          <a:p>
            <a:pPr lvl="1" fontAlgn="base">
              <a:lnSpc>
                <a:spcPct val="150000"/>
              </a:lnSpc>
              <a:spcBef>
                <a:spcPct val="0"/>
              </a:spcBef>
              <a:spcAft>
                <a:spcPct val="0"/>
              </a:spcAft>
              <a:buFont typeface="Arial" panose="020B0604020202020204" pitchFamily="34" charset="0"/>
              <a:buChar char="•"/>
            </a:pPr>
            <a:r>
              <a:rPr lang="en-GB" altLang="en-US" sz="1800" dirty="0">
                <a:solidFill>
                  <a:srgbClr val="000000"/>
                </a:solidFill>
                <a:latin typeface="Arial" panose="020B0604020202020204" pitchFamily="34" charset="0"/>
                <a:cs typeface="Arial" panose="020B0604020202020204" pitchFamily="34" charset="0"/>
              </a:rPr>
              <a:t>a</a:t>
            </a:r>
            <a:r>
              <a:rPr lang="en-GB" altLang="en-US" sz="1800" dirty="0" smtClean="0">
                <a:solidFill>
                  <a:srgbClr val="000000"/>
                </a:solidFill>
                <a:latin typeface="Arial" panose="020B0604020202020204" pitchFamily="34" charset="0"/>
                <a:cs typeface="Arial" panose="020B0604020202020204" pitchFamily="34" charset="0"/>
              </a:rPr>
              <a:t>dvising </a:t>
            </a:r>
            <a:r>
              <a:rPr lang="en-GB" altLang="en-US" sz="1800" dirty="0">
                <a:solidFill>
                  <a:srgbClr val="000000"/>
                </a:solidFill>
                <a:latin typeface="Arial" panose="020B0604020202020204" pitchFamily="34" charset="0"/>
                <a:cs typeface="Arial" panose="020B0604020202020204" pitchFamily="34" charset="0"/>
              </a:rPr>
              <a:t>on use of delegated budget/ other resources;</a:t>
            </a:r>
          </a:p>
          <a:p>
            <a:pPr lvl="1" fontAlgn="base">
              <a:lnSpc>
                <a:spcPct val="150000"/>
              </a:lnSpc>
              <a:spcBef>
                <a:spcPct val="0"/>
              </a:spcBef>
              <a:spcAft>
                <a:spcPct val="0"/>
              </a:spcAft>
              <a:buFont typeface="Arial" panose="020B0604020202020204" pitchFamily="34" charset="0"/>
              <a:buChar char="•"/>
            </a:pPr>
            <a:r>
              <a:rPr lang="en-GB" altLang="en-US" sz="1800" dirty="0">
                <a:solidFill>
                  <a:srgbClr val="000000"/>
                </a:solidFill>
                <a:latin typeface="Arial" panose="020B0604020202020204" pitchFamily="34" charset="0"/>
                <a:cs typeface="Arial" panose="020B0604020202020204" pitchFamily="34" charset="0"/>
              </a:rPr>
              <a:t>l</a:t>
            </a:r>
            <a:r>
              <a:rPr lang="en-GB" altLang="en-US" sz="1800" dirty="0" smtClean="0">
                <a:solidFill>
                  <a:srgbClr val="000000"/>
                </a:solidFill>
                <a:latin typeface="Arial" panose="020B0604020202020204" pitchFamily="34" charset="0"/>
                <a:cs typeface="Arial" panose="020B0604020202020204" pitchFamily="34" charset="0"/>
              </a:rPr>
              <a:t>iaising </a:t>
            </a:r>
            <a:r>
              <a:rPr lang="en-GB" altLang="en-US" sz="1800" dirty="0">
                <a:solidFill>
                  <a:srgbClr val="000000"/>
                </a:solidFill>
                <a:latin typeface="Arial" panose="020B0604020202020204" pitchFamily="34" charset="0"/>
                <a:cs typeface="Arial" panose="020B0604020202020204" pitchFamily="34" charset="0"/>
              </a:rPr>
              <a:t>with parents of children with SEN;</a:t>
            </a:r>
          </a:p>
          <a:p>
            <a:pPr lvl="1" fontAlgn="base">
              <a:lnSpc>
                <a:spcPct val="150000"/>
              </a:lnSpc>
              <a:spcBef>
                <a:spcPct val="0"/>
              </a:spcBef>
              <a:spcAft>
                <a:spcPct val="0"/>
              </a:spcAft>
              <a:buFont typeface="Arial" panose="020B0604020202020204" pitchFamily="34" charset="0"/>
              <a:buChar char="•"/>
            </a:pPr>
            <a:r>
              <a:rPr lang="en-GB" altLang="en-US" sz="1800" dirty="0" smtClean="0">
                <a:solidFill>
                  <a:srgbClr val="000000"/>
                </a:solidFill>
                <a:latin typeface="Arial" panose="020B0604020202020204" pitchFamily="34" charset="0"/>
                <a:cs typeface="Arial" panose="020B0604020202020204" pitchFamily="34" charset="0"/>
              </a:rPr>
              <a:t>links </a:t>
            </a:r>
            <a:r>
              <a:rPr lang="en-GB" altLang="en-US" sz="1800" dirty="0">
                <a:solidFill>
                  <a:srgbClr val="000000"/>
                </a:solidFill>
                <a:latin typeface="Arial" panose="020B0604020202020204" pitchFamily="34" charset="0"/>
                <a:cs typeface="Arial" panose="020B0604020202020204" pitchFamily="34" charset="0"/>
              </a:rPr>
              <a:t>with other education settings and outside agencies;</a:t>
            </a:r>
          </a:p>
          <a:p>
            <a:pPr lvl="1" fontAlgn="base">
              <a:lnSpc>
                <a:spcPct val="150000"/>
              </a:lnSpc>
              <a:spcBef>
                <a:spcPct val="0"/>
              </a:spcBef>
              <a:spcAft>
                <a:spcPct val="0"/>
              </a:spcAft>
              <a:buFont typeface="Arial" panose="020B0604020202020204" pitchFamily="34" charset="0"/>
              <a:buChar char="•"/>
            </a:pPr>
            <a:r>
              <a:rPr lang="en-GB" altLang="en-US" sz="1800" dirty="0">
                <a:solidFill>
                  <a:srgbClr val="000000"/>
                </a:solidFill>
                <a:latin typeface="Arial" panose="020B0604020202020204" pitchFamily="34" charset="0"/>
                <a:cs typeface="Arial" panose="020B0604020202020204" pitchFamily="34" charset="0"/>
              </a:rPr>
              <a:t>l</a:t>
            </a:r>
            <a:r>
              <a:rPr lang="en-GB" altLang="en-US" sz="1800" dirty="0" smtClean="0">
                <a:solidFill>
                  <a:srgbClr val="000000"/>
                </a:solidFill>
                <a:latin typeface="Arial" panose="020B0604020202020204" pitchFamily="34" charset="0"/>
                <a:cs typeface="Arial" panose="020B0604020202020204" pitchFamily="34" charset="0"/>
              </a:rPr>
              <a:t>iaising </a:t>
            </a:r>
            <a:r>
              <a:rPr lang="en-GB" altLang="en-US" sz="1800" dirty="0">
                <a:solidFill>
                  <a:srgbClr val="000000"/>
                </a:solidFill>
                <a:latin typeface="Arial" panose="020B0604020202020204" pitchFamily="34" charset="0"/>
                <a:cs typeface="Arial" panose="020B0604020202020204" pitchFamily="34" charset="0"/>
              </a:rPr>
              <a:t>with potential next providers of education;</a:t>
            </a:r>
          </a:p>
          <a:p>
            <a:pPr lvl="1" fontAlgn="base">
              <a:lnSpc>
                <a:spcPct val="150000"/>
              </a:lnSpc>
              <a:spcBef>
                <a:spcPct val="0"/>
              </a:spcBef>
              <a:spcAft>
                <a:spcPct val="0"/>
              </a:spcAft>
              <a:buFont typeface="Arial" panose="020B0604020202020204" pitchFamily="34" charset="0"/>
              <a:buChar char="•"/>
            </a:pPr>
            <a:r>
              <a:rPr lang="en-GB" altLang="en-US" sz="1800" dirty="0">
                <a:solidFill>
                  <a:srgbClr val="000000"/>
                </a:solidFill>
                <a:latin typeface="Arial" panose="020B0604020202020204" pitchFamily="34" charset="0"/>
                <a:cs typeface="Arial" panose="020B0604020202020204" pitchFamily="34" charset="0"/>
              </a:rPr>
              <a:t>w</a:t>
            </a:r>
            <a:r>
              <a:rPr lang="en-GB" altLang="en-US" sz="1800" dirty="0" smtClean="0">
                <a:solidFill>
                  <a:srgbClr val="000000"/>
                </a:solidFill>
                <a:latin typeface="Arial" panose="020B0604020202020204" pitchFamily="34" charset="0"/>
                <a:cs typeface="Arial" panose="020B0604020202020204" pitchFamily="34" charset="0"/>
              </a:rPr>
              <a:t>orking </a:t>
            </a:r>
            <a:r>
              <a:rPr lang="en-GB" altLang="en-US" sz="1800" dirty="0">
                <a:solidFill>
                  <a:srgbClr val="000000"/>
                </a:solidFill>
                <a:latin typeface="Arial" panose="020B0604020202020204" pitchFamily="34" charset="0"/>
                <a:cs typeface="Arial" panose="020B0604020202020204" pitchFamily="34" charset="0"/>
              </a:rPr>
              <a:t>with head and governors </a:t>
            </a:r>
            <a:r>
              <a:rPr lang="en-GB" altLang="en-US" sz="1800" dirty="0" smtClean="0">
                <a:solidFill>
                  <a:srgbClr val="000000"/>
                </a:solidFill>
                <a:latin typeface="Arial" panose="020B0604020202020204" pitchFamily="34" charset="0"/>
                <a:cs typeface="Arial" panose="020B0604020202020204" pitchFamily="34" charset="0"/>
              </a:rPr>
              <a:t>on </a:t>
            </a:r>
            <a:r>
              <a:rPr lang="en-GB" altLang="en-US" sz="1800" dirty="0">
                <a:solidFill>
                  <a:srgbClr val="000000"/>
                </a:solidFill>
                <a:latin typeface="Arial" panose="020B0604020202020204" pitchFamily="34" charset="0"/>
                <a:cs typeface="Arial" panose="020B0604020202020204" pitchFamily="34" charset="0"/>
              </a:rPr>
              <a:t>Equality </a:t>
            </a:r>
            <a:r>
              <a:rPr lang="en-GB" altLang="en-US" sz="1800" dirty="0" smtClean="0">
                <a:solidFill>
                  <a:srgbClr val="000000"/>
                </a:solidFill>
                <a:latin typeface="Arial" panose="020B0604020202020204" pitchFamily="34" charset="0"/>
                <a:cs typeface="Arial" panose="020B0604020202020204" pitchFamily="34" charset="0"/>
              </a:rPr>
              <a:t>Act; and </a:t>
            </a:r>
            <a:endParaRPr lang="en-GB" altLang="en-US" sz="1800" dirty="0">
              <a:solidFill>
                <a:srgbClr val="000000"/>
              </a:solidFill>
              <a:latin typeface="Arial" panose="020B0604020202020204" pitchFamily="34" charset="0"/>
              <a:cs typeface="Arial" panose="020B0604020202020204" pitchFamily="34" charset="0"/>
            </a:endParaRPr>
          </a:p>
          <a:p>
            <a:pPr lvl="1" fontAlgn="base">
              <a:lnSpc>
                <a:spcPct val="150000"/>
              </a:lnSpc>
              <a:spcBef>
                <a:spcPct val="0"/>
              </a:spcBef>
              <a:spcAft>
                <a:spcPct val="0"/>
              </a:spcAft>
              <a:buFont typeface="Arial" panose="020B0604020202020204" pitchFamily="34" charset="0"/>
              <a:buChar char="•"/>
            </a:pPr>
            <a:r>
              <a:rPr lang="en-GB" altLang="en-US" sz="1800" dirty="0">
                <a:solidFill>
                  <a:srgbClr val="000000"/>
                </a:solidFill>
                <a:latin typeface="Arial" panose="020B0604020202020204" pitchFamily="34" charset="0"/>
                <a:cs typeface="Arial" panose="020B0604020202020204" pitchFamily="34" charset="0"/>
              </a:rPr>
              <a:t>e</a:t>
            </a:r>
            <a:r>
              <a:rPr lang="en-GB" altLang="en-US" sz="1800" dirty="0" smtClean="0">
                <a:solidFill>
                  <a:srgbClr val="000000"/>
                </a:solidFill>
                <a:latin typeface="Arial" panose="020B0604020202020204" pitchFamily="34" charset="0"/>
                <a:cs typeface="Arial" panose="020B0604020202020204" pitchFamily="34" charset="0"/>
              </a:rPr>
              <a:t>nsuring </a:t>
            </a:r>
            <a:r>
              <a:rPr lang="en-GB" altLang="en-US" sz="1800" dirty="0">
                <a:solidFill>
                  <a:srgbClr val="000000"/>
                </a:solidFill>
                <a:latin typeface="Arial" panose="020B0604020202020204" pitchFamily="34" charset="0"/>
                <a:cs typeface="Arial" panose="020B0604020202020204" pitchFamily="34" charset="0"/>
              </a:rPr>
              <a:t>that SEN records are up to date.</a:t>
            </a:r>
          </a:p>
          <a:p>
            <a:pPr>
              <a:buFont typeface="Wingdings" panose="05000000000000000000" pitchFamily="2" charset="2"/>
              <a:buChar char="ü"/>
            </a:pP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93819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579296" cy="1080120"/>
          </a:xfrm>
        </p:spPr>
        <p:txBody>
          <a:bodyPr>
            <a:noAutofit/>
          </a:bodyPr>
          <a:lstStyle/>
          <a:p>
            <a:pPr algn="l"/>
            <a:r>
              <a:rPr lang="en-GB" sz="4000" dirty="0" smtClean="0">
                <a:solidFill>
                  <a:schemeClr val="tx2"/>
                </a:solidFill>
                <a:latin typeface="Arial" panose="020B0604020202020204" pitchFamily="34" charset="0"/>
                <a:cs typeface="Arial" panose="020B0604020202020204" pitchFamily="34" charset="0"/>
              </a:rPr>
              <a:t>5. What the reforms mean for classroom/subject teachers</a:t>
            </a:r>
            <a:endParaRPr lang="en-GB" sz="4000" dirty="0">
              <a:solidFill>
                <a:schemeClr val="tx2"/>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107504" y="1767558"/>
            <a:ext cx="8928992" cy="5112568"/>
          </a:xfrm>
        </p:spPr>
        <p:txBody>
          <a:bodyPr>
            <a:noAutofit/>
          </a:bodyPr>
          <a:lstStyle/>
          <a:p>
            <a:pPr marL="0" indent="0">
              <a:buNone/>
            </a:pPr>
            <a:r>
              <a:rPr lang="en-GB" sz="1800" dirty="0" smtClean="0">
                <a:latin typeface="Arial" panose="020B0604020202020204" pitchFamily="34" charset="0"/>
                <a:cs typeface="Arial" panose="020B0604020202020204" pitchFamily="34" charset="0"/>
              </a:rPr>
              <a:t>Classroom and subject teachers are at the heart of the new SEN Support system, driving the movement around the four stages (assess, plan, do, review) of action with the support guidance of the SENCO and specialist staff. </a:t>
            </a:r>
          </a:p>
          <a:p>
            <a:pPr marL="0" indent="0">
              <a:buNone/>
            </a:pPr>
            <a:endParaRPr lang="en-GB" sz="1800" dirty="0">
              <a:latin typeface="Arial" panose="020B0604020202020204" pitchFamily="34" charset="0"/>
              <a:cs typeface="Arial" panose="020B0604020202020204" pitchFamily="34" charset="0"/>
            </a:endParaRPr>
          </a:p>
          <a:p>
            <a:pPr marL="0" indent="0">
              <a:buNone/>
            </a:pPr>
            <a:r>
              <a:rPr lang="en-GB" sz="1800" dirty="0" smtClean="0">
                <a:latin typeface="Arial" panose="020B0604020202020204" pitchFamily="34" charset="0"/>
                <a:cs typeface="Arial" panose="020B0604020202020204" pitchFamily="34" charset="0"/>
              </a:rPr>
              <a:t>The classroom teacher should:</a:t>
            </a:r>
          </a:p>
          <a:p>
            <a:pPr marL="0" indent="0">
              <a:buNone/>
            </a:pPr>
            <a:endParaRPr lang="en-GB" sz="1200" b="1" dirty="0">
              <a:latin typeface="Arial" panose="020B0604020202020204" pitchFamily="34" charset="0"/>
              <a:ea typeface="Times New Roman"/>
              <a:cs typeface="Arial" panose="020B0604020202020204" pitchFamily="34" charset="0"/>
            </a:endParaRPr>
          </a:p>
          <a:p>
            <a:pPr hangingPunct="0"/>
            <a:r>
              <a:rPr lang="en-GB" sz="1800" b="1" dirty="0" smtClean="0">
                <a:latin typeface="Arial" panose="020B0604020202020204" pitchFamily="34" charset="0"/>
                <a:ea typeface="Times New Roman"/>
                <a:cs typeface="Arial" panose="020B0604020202020204" pitchFamily="34" charset="0"/>
              </a:rPr>
              <a:t>Focus </a:t>
            </a:r>
            <a:r>
              <a:rPr lang="en-GB" sz="1800" b="1" dirty="0">
                <a:latin typeface="Arial" panose="020B0604020202020204" pitchFamily="34" charset="0"/>
                <a:ea typeface="Times New Roman"/>
                <a:cs typeface="Arial" panose="020B0604020202020204" pitchFamily="34" charset="0"/>
              </a:rPr>
              <a:t>on </a:t>
            </a:r>
            <a:r>
              <a:rPr lang="en-GB" sz="1800" b="1" dirty="0" smtClean="0">
                <a:latin typeface="Arial" panose="020B0604020202020204" pitchFamily="34" charset="0"/>
                <a:ea typeface="Times New Roman"/>
                <a:cs typeface="Arial" panose="020B0604020202020204" pitchFamily="34" charset="0"/>
              </a:rPr>
              <a:t>outcomes for the child: </a:t>
            </a:r>
            <a:r>
              <a:rPr lang="en-GB" sz="1800" dirty="0" smtClean="0">
                <a:latin typeface="Arial" panose="020B0604020202020204" pitchFamily="34" charset="0"/>
                <a:ea typeface="Times New Roman"/>
                <a:cs typeface="Arial" panose="020B0604020202020204" pitchFamily="34" charset="0"/>
              </a:rPr>
              <a:t>Be clear about the outcome wanted from any SEN support.  </a:t>
            </a:r>
            <a:endParaRPr lang="en-GB" sz="1800" dirty="0">
              <a:latin typeface="Arial" panose="020B0604020202020204" pitchFamily="34" charset="0"/>
              <a:ea typeface="Times New Roman"/>
              <a:cs typeface="Arial" panose="020B0604020202020204" pitchFamily="34" charset="0"/>
            </a:endParaRPr>
          </a:p>
          <a:p>
            <a:pPr lvl="0" hangingPunct="0"/>
            <a:r>
              <a:rPr lang="en-GB" sz="1800" b="1" dirty="0" smtClean="0">
                <a:latin typeface="Arial" panose="020B0604020202020204" pitchFamily="34" charset="0"/>
                <a:ea typeface="Times New Roman"/>
                <a:cs typeface="Arial" panose="020B0604020202020204" pitchFamily="34" charset="0"/>
              </a:rPr>
              <a:t>Be responsible </a:t>
            </a:r>
            <a:r>
              <a:rPr lang="en-GB" sz="1800" b="1" dirty="0">
                <a:latin typeface="Arial" panose="020B0604020202020204" pitchFamily="34" charset="0"/>
                <a:ea typeface="Times New Roman"/>
                <a:cs typeface="Arial" panose="020B0604020202020204" pitchFamily="34" charset="0"/>
              </a:rPr>
              <a:t>for meeting special educational </a:t>
            </a:r>
            <a:r>
              <a:rPr lang="en-GB" sz="1800" b="1" dirty="0" smtClean="0">
                <a:latin typeface="Arial" panose="020B0604020202020204" pitchFamily="34" charset="0"/>
                <a:ea typeface="Times New Roman"/>
                <a:cs typeface="Arial" panose="020B0604020202020204" pitchFamily="34" charset="0"/>
              </a:rPr>
              <a:t>needs: </a:t>
            </a:r>
            <a:r>
              <a:rPr lang="en-GB" sz="1800" dirty="0" smtClean="0">
                <a:latin typeface="Arial" panose="020B0604020202020204" pitchFamily="34" charset="0"/>
                <a:ea typeface="Times New Roman"/>
                <a:cs typeface="Arial" panose="020B0604020202020204" pitchFamily="34" charset="0"/>
              </a:rPr>
              <a:t>Use the SENCO </a:t>
            </a:r>
            <a:r>
              <a:rPr lang="en-GB" sz="1800" dirty="0">
                <a:latin typeface="Arial" panose="020B0604020202020204" pitchFamily="34" charset="0"/>
                <a:ea typeface="Times New Roman"/>
                <a:cs typeface="Arial" panose="020B0604020202020204" pitchFamily="34" charset="0"/>
              </a:rPr>
              <a:t>strategically to support the quality of teaching,  evaluate the quality of support and contribute to school improvement</a:t>
            </a:r>
            <a:r>
              <a:rPr lang="en-GB" sz="1800" dirty="0" smtClean="0">
                <a:latin typeface="Arial" panose="020B0604020202020204" pitchFamily="34" charset="0"/>
                <a:ea typeface="Times New Roman"/>
                <a:cs typeface="Arial" panose="020B0604020202020204" pitchFamily="34" charset="0"/>
              </a:rPr>
              <a:t>.</a:t>
            </a:r>
            <a:endParaRPr lang="en-GB" sz="1800" dirty="0">
              <a:latin typeface="Arial" panose="020B0604020202020204" pitchFamily="34" charset="0"/>
              <a:ea typeface="Times New Roman"/>
              <a:cs typeface="Arial" panose="020B0604020202020204" pitchFamily="34" charset="0"/>
            </a:endParaRPr>
          </a:p>
          <a:p>
            <a:pPr lvl="0" hangingPunct="0"/>
            <a:r>
              <a:rPr lang="en-GB" sz="1800" b="1" dirty="0" smtClean="0">
                <a:latin typeface="Arial" panose="020B0604020202020204" pitchFamily="34" charset="0"/>
                <a:ea typeface="Times New Roman"/>
                <a:cs typeface="Arial" panose="020B0604020202020204" pitchFamily="34" charset="0"/>
              </a:rPr>
              <a:t>Have high </a:t>
            </a:r>
            <a:r>
              <a:rPr lang="en-GB" sz="1800" b="1" dirty="0">
                <a:latin typeface="Arial" panose="020B0604020202020204" pitchFamily="34" charset="0"/>
                <a:ea typeface="Times New Roman"/>
                <a:cs typeface="Arial" panose="020B0604020202020204" pitchFamily="34" charset="0"/>
              </a:rPr>
              <a:t>aspirations for every </a:t>
            </a:r>
            <a:r>
              <a:rPr lang="en-GB" sz="1800" b="1" dirty="0" smtClean="0">
                <a:latin typeface="Arial" panose="020B0604020202020204" pitchFamily="34" charset="0"/>
                <a:ea typeface="Times New Roman"/>
                <a:cs typeface="Arial" panose="020B0604020202020204" pitchFamily="34" charset="0"/>
              </a:rPr>
              <a:t>pupils: </a:t>
            </a:r>
            <a:r>
              <a:rPr lang="en-GB" sz="1800" dirty="0" smtClean="0">
                <a:latin typeface="Arial" panose="020B0604020202020204" pitchFamily="34" charset="0"/>
                <a:ea typeface="Times New Roman"/>
                <a:cs typeface="Arial" panose="020B0604020202020204" pitchFamily="34" charset="0"/>
              </a:rPr>
              <a:t>Set </a:t>
            </a:r>
            <a:r>
              <a:rPr lang="en-GB" sz="1800" dirty="0">
                <a:latin typeface="Arial" panose="020B0604020202020204" pitchFamily="34" charset="0"/>
                <a:ea typeface="Times New Roman"/>
                <a:cs typeface="Arial" panose="020B0604020202020204" pitchFamily="34" charset="0"/>
              </a:rPr>
              <a:t>clear progress targets for pupils </a:t>
            </a:r>
            <a:r>
              <a:rPr lang="en-GB" sz="1800" dirty="0" smtClean="0">
                <a:latin typeface="Arial" panose="020B0604020202020204" pitchFamily="34" charset="0"/>
                <a:ea typeface="Times New Roman"/>
                <a:cs typeface="Arial" panose="020B0604020202020204" pitchFamily="34" charset="0"/>
              </a:rPr>
              <a:t> and </a:t>
            </a:r>
            <a:r>
              <a:rPr lang="en-GB" sz="1800" dirty="0">
                <a:latin typeface="Arial" panose="020B0604020202020204" pitchFamily="34" charset="0"/>
                <a:ea typeface="Times New Roman"/>
                <a:cs typeface="Arial" panose="020B0604020202020204" pitchFamily="34" charset="0"/>
              </a:rPr>
              <a:t>be clear about how the full range of resources are going to help reach them.  </a:t>
            </a:r>
          </a:p>
          <a:p>
            <a:pPr lvl="0" hangingPunct="0"/>
            <a:r>
              <a:rPr lang="en-GB" sz="1800" b="1" dirty="0" smtClean="0">
                <a:latin typeface="Arial" panose="020B0604020202020204" pitchFamily="34" charset="0"/>
                <a:cs typeface="Arial" panose="020B0604020202020204" pitchFamily="34" charset="0"/>
              </a:rPr>
              <a:t>Involve parents and pupils in planning and reviewing progress: </a:t>
            </a:r>
            <a:r>
              <a:rPr lang="en-GB" sz="1800" dirty="0">
                <a:latin typeface="Arial" panose="020B0604020202020204" pitchFamily="34" charset="0"/>
                <a:cs typeface="Arial" panose="020B0604020202020204" pitchFamily="34" charset="0"/>
              </a:rPr>
              <a:t>S</a:t>
            </a:r>
            <a:r>
              <a:rPr lang="en-GB" sz="1800" dirty="0" smtClean="0">
                <a:latin typeface="Arial" panose="020B0604020202020204" pitchFamily="34" charset="0"/>
                <a:cs typeface="Arial" panose="020B0604020202020204" pitchFamily="34" charset="0"/>
              </a:rPr>
              <a:t>eek </a:t>
            </a:r>
            <a:r>
              <a:rPr lang="en-GB" sz="1800" dirty="0">
                <a:latin typeface="Arial" panose="020B0604020202020204" pitchFamily="34" charset="0"/>
                <a:cs typeface="Arial" panose="020B0604020202020204" pitchFamily="34" charset="0"/>
              </a:rPr>
              <a:t>their views and provide regular updates on </a:t>
            </a:r>
            <a:r>
              <a:rPr lang="en-GB" sz="1800" dirty="0" smtClean="0">
                <a:latin typeface="Arial" panose="020B0604020202020204" pitchFamily="34" charset="0"/>
                <a:cs typeface="Arial" panose="020B0604020202020204" pitchFamily="34" charset="0"/>
              </a:rPr>
              <a:t>progress. </a:t>
            </a:r>
          </a:p>
          <a:p>
            <a:pPr marL="400050" lvl="1" indent="0" hangingPunct="0">
              <a:buNone/>
            </a:pPr>
            <a:r>
              <a:rPr lang="en-GB" sz="1800" dirty="0">
                <a:latin typeface="Arial" panose="020B0604020202020204" pitchFamily="34" charset="0"/>
                <a:ea typeface="Times New Roman"/>
                <a:cs typeface="Arial" panose="020B0604020202020204" pitchFamily="34" charset="0"/>
              </a:rPr>
              <a:t> </a:t>
            </a:r>
          </a:p>
        </p:txBody>
      </p:sp>
    </p:spTree>
    <p:extLst>
      <p:ext uri="{BB962C8B-B14F-4D97-AF65-F5344CB8AC3E}">
        <p14:creationId xmlns:p14="http://schemas.microsoft.com/office/powerpoint/2010/main" val="9677377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16632"/>
            <a:ext cx="8640960" cy="2554545"/>
          </a:xfrm>
          <a:prstGeom prst="rect">
            <a:avLst/>
          </a:prstGeom>
        </p:spPr>
        <p:txBody>
          <a:bodyPr wrap="square">
            <a:spAutoFit/>
          </a:bodyPr>
          <a:lstStyle/>
          <a:p>
            <a:r>
              <a:rPr lang="en-GB" sz="4000" dirty="0">
                <a:solidFill>
                  <a:schemeClr val="tx2"/>
                </a:solidFill>
                <a:latin typeface="Arial" panose="020B0604020202020204" pitchFamily="34" charset="0"/>
                <a:cs typeface="Arial" panose="020B0604020202020204" pitchFamily="34" charset="0"/>
              </a:rPr>
              <a:t>5. What the </a:t>
            </a:r>
            <a:r>
              <a:rPr lang="en-GB" sz="4000" dirty="0" smtClean="0">
                <a:solidFill>
                  <a:schemeClr val="tx2"/>
                </a:solidFill>
                <a:latin typeface="Arial" panose="020B0604020202020204" pitchFamily="34" charset="0"/>
                <a:cs typeface="Arial" panose="020B0604020202020204" pitchFamily="34" charset="0"/>
              </a:rPr>
              <a:t>reforms mean </a:t>
            </a:r>
            <a:r>
              <a:rPr lang="en-GB" sz="4000" dirty="0">
                <a:solidFill>
                  <a:schemeClr val="tx2"/>
                </a:solidFill>
                <a:latin typeface="Arial" panose="020B0604020202020204" pitchFamily="34" charset="0"/>
                <a:cs typeface="Arial" panose="020B0604020202020204" pitchFamily="34" charset="0"/>
              </a:rPr>
              <a:t>for </a:t>
            </a:r>
            <a:r>
              <a:rPr lang="en-GB" sz="4000" dirty="0" smtClean="0">
                <a:solidFill>
                  <a:schemeClr val="tx2"/>
                </a:solidFill>
                <a:latin typeface="Arial" panose="020B0604020202020204" pitchFamily="34" charset="0"/>
                <a:cs typeface="Arial" panose="020B0604020202020204" pitchFamily="34" charset="0"/>
              </a:rPr>
              <a:t>learning support assistants/teaching assistants</a:t>
            </a:r>
          </a:p>
          <a:p>
            <a:endParaRPr lang="en-GB" sz="4000" dirty="0">
              <a:solidFill>
                <a:schemeClr val="tx2"/>
              </a:solidFill>
            </a:endParaRPr>
          </a:p>
        </p:txBody>
      </p:sp>
      <p:sp>
        <p:nvSpPr>
          <p:cNvPr id="3" name="Rectangle 2"/>
          <p:cNvSpPr/>
          <p:nvPr/>
        </p:nvSpPr>
        <p:spPr>
          <a:xfrm>
            <a:off x="80467" y="2420888"/>
            <a:ext cx="9001000" cy="3416320"/>
          </a:xfrm>
          <a:prstGeom prst="rect">
            <a:avLst/>
          </a:prstGeom>
        </p:spPr>
        <p:txBody>
          <a:bodyPr wrap="square">
            <a:spAutoFit/>
          </a:bodyPr>
          <a:lstStyle/>
          <a:p>
            <a:pPr marL="285750" indent="-285750">
              <a:buFont typeface="Arial" panose="020B0604020202020204" pitchFamily="34" charset="0"/>
              <a:buChar char="•"/>
            </a:pPr>
            <a:r>
              <a:rPr lang="en-GB" dirty="0" smtClean="0">
                <a:latin typeface="Arial" panose="020B0604020202020204" pitchFamily="34" charset="0"/>
                <a:ea typeface="Calibri"/>
                <a:cs typeface="Arial" panose="020B0604020202020204" pitchFamily="34" charset="0"/>
              </a:rPr>
              <a:t>LSA/TAs are part of the whole school approach to SEN working </a:t>
            </a:r>
            <a:r>
              <a:rPr lang="en-GB" dirty="0" smtClean="0">
                <a:latin typeface="Arial" panose="020B0604020202020204" pitchFamily="34" charset="0"/>
                <a:cs typeface="Arial" panose="020B0604020202020204" pitchFamily="34" charset="0"/>
              </a:rPr>
              <a:t>in partnership with the classroom/subject teacher and the SENCO </a:t>
            </a:r>
            <a:r>
              <a:rPr lang="en-GB" dirty="0">
                <a:latin typeface="Arial" panose="020B0604020202020204" pitchFamily="34" charset="0"/>
                <a:cs typeface="Arial" panose="020B0604020202020204" pitchFamily="34" charset="0"/>
              </a:rPr>
              <a:t>to deliver pupil progress and narrow gaps in performance</a:t>
            </a:r>
            <a:r>
              <a:rPr lang="en-GB"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ea typeface="Calibri"/>
                <a:cs typeface="Arial" panose="020B0604020202020204" pitchFamily="34" charset="0"/>
              </a:rPr>
              <a:t>It </a:t>
            </a:r>
            <a:r>
              <a:rPr lang="en-GB" dirty="0">
                <a:latin typeface="Arial" panose="020B0604020202020204" pitchFamily="34" charset="0"/>
                <a:ea typeface="Calibri"/>
                <a:cs typeface="Arial" panose="020B0604020202020204" pitchFamily="34" charset="0"/>
              </a:rPr>
              <a:t>is for schools to decide how they deploy </a:t>
            </a:r>
            <a:r>
              <a:rPr lang="en-GB" dirty="0" smtClean="0">
                <a:latin typeface="Arial" panose="020B0604020202020204" pitchFamily="34" charset="0"/>
                <a:ea typeface="Calibri"/>
                <a:cs typeface="Arial" panose="020B0604020202020204" pitchFamily="34" charset="0"/>
              </a:rPr>
              <a:t>teaching assistants</a:t>
            </a:r>
            <a:r>
              <a:rPr lang="en-GB" dirty="0">
                <a:latin typeface="Arial" panose="020B0604020202020204" pitchFamily="34" charset="0"/>
                <a:ea typeface="Calibri"/>
                <a:cs typeface="Arial" panose="020B0604020202020204" pitchFamily="34" charset="0"/>
              </a:rPr>
              <a:t> </a:t>
            </a:r>
            <a:r>
              <a:rPr lang="en-GB" dirty="0" smtClean="0">
                <a:latin typeface="Arial" panose="020B0604020202020204" pitchFamily="34" charset="0"/>
                <a:ea typeface="Calibri"/>
                <a:cs typeface="Arial" panose="020B0604020202020204" pitchFamily="34" charset="0"/>
              </a:rPr>
              <a:t>depending on their level of experience. To be most effective the support they give should be focused on the achievement of specific outcomes within the graduated approach to SEN support agreed with parents in the context of high quality teaching overall.</a:t>
            </a:r>
          </a:p>
          <a:p>
            <a:endParaRPr lang="en-GB" dirty="0">
              <a:latin typeface="Arial" panose="020B0604020202020204" pitchFamily="34" charset="0"/>
              <a:ea typeface="Calibri"/>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ea typeface="Calibri"/>
                <a:cs typeface="Arial" panose="020B0604020202020204" pitchFamily="34" charset="0"/>
              </a:rPr>
              <a:t>LSA/TAs can be </a:t>
            </a:r>
            <a:r>
              <a:rPr lang="en-GB" dirty="0">
                <a:latin typeface="Arial" panose="020B0604020202020204" pitchFamily="34" charset="0"/>
                <a:ea typeface="Calibri"/>
                <a:cs typeface="Arial" panose="020B0604020202020204" pitchFamily="34" charset="0"/>
              </a:rPr>
              <a:t>part of a package of support for the individual child but should </a:t>
            </a:r>
            <a:r>
              <a:rPr lang="en-GB" dirty="0" smtClean="0">
                <a:latin typeface="Arial" panose="020B0604020202020204" pitchFamily="34" charset="0"/>
                <a:ea typeface="Calibri"/>
                <a:cs typeface="Arial" panose="020B0604020202020204" pitchFamily="34" charset="0"/>
              </a:rPr>
              <a:t>never be </a:t>
            </a:r>
            <a:r>
              <a:rPr lang="en-GB" dirty="0">
                <a:latin typeface="Arial" panose="020B0604020202020204" pitchFamily="34" charset="0"/>
                <a:ea typeface="Calibri"/>
                <a:cs typeface="Arial" panose="020B0604020202020204" pitchFamily="34" charset="0"/>
              </a:rPr>
              <a:t>a substitute for the teacher’s involvement with that child.</a:t>
            </a:r>
          </a:p>
          <a:p>
            <a:endParaRPr lang="en-GB" dirty="0"/>
          </a:p>
        </p:txBody>
      </p:sp>
    </p:spTree>
    <p:extLst>
      <p:ext uri="{BB962C8B-B14F-4D97-AF65-F5344CB8AC3E}">
        <p14:creationId xmlns:p14="http://schemas.microsoft.com/office/powerpoint/2010/main" val="20329651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8022" y="332656"/>
            <a:ext cx="8995978" cy="490066"/>
          </a:xfrm>
        </p:spPr>
        <p:txBody>
          <a:bodyPr>
            <a:noAutofit/>
          </a:bodyPr>
          <a:lstStyle/>
          <a:p>
            <a:pPr marL="0" indent="0" algn="l"/>
            <a:r>
              <a:rPr lang="en-GB" sz="4000" dirty="0" smtClean="0">
                <a:solidFill>
                  <a:schemeClr val="tx2"/>
                </a:solidFill>
              </a:rPr>
              <a:t>5. What the reforms mean for school nurses</a:t>
            </a:r>
            <a:endParaRPr lang="en-GB" sz="4000" dirty="0">
              <a:solidFill>
                <a:schemeClr val="tx2"/>
              </a:solidFill>
            </a:endParaRPr>
          </a:p>
        </p:txBody>
      </p:sp>
      <p:sp>
        <p:nvSpPr>
          <p:cNvPr id="5" name="Rectangle 4"/>
          <p:cNvSpPr/>
          <p:nvPr/>
        </p:nvSpPr>
        <p:spPr>
          <a:xfrm>
            <a:off x="292299" y="1412776"/>
            <a:ext cx="8568952" cy="5909310"/>
          </a:xfrm>
          <a:prstGeom prst="rect">
            <a:avLst/>
          </a:prstGeom>
        </p:spPr>
        <p:txBody>
          <a:bodyPr wrap="square">
            <a:spAutoFit/>
          </a:bodyPr>
          <a:lstStyle/>
          <a:p>
            <a:r>
              <a:rPr lang="en-GB" dirty="0">
                <a:latin typeface="Arial" panose="020B0604020202020204" pitchFamily="34" charset="0"/>
                <a:cs typeface="Arial" panose="020B0604020202020204" pitchFamily="34" charset="0"/>
              </a:rPr>
              <a:t>Where schools have nurses, they </a:t>
            </a:r>
            <a:r>
              <a:rPr lang="en-GB" dirty="0" smtClean="0">
                <a:latin typeface="Arial" panose="020B0604020202020204" pitchFamily="34" charset="0"/>
                <a:cs typeface="Arial" panose="020B0604020202020204" pitchFamily="34" charset="0"/>
              </a:rPr>
              <a:t>can be part of the integral </a:t>
            </a:r>
            <a:r>
              <a:rPr lang="en-GB" dirty="0">
                <a:latin typeface="Arial" panose="020B0604020202020204" pitchFamily="34" charset="0"/>
                <a:cs typeface="Arial" panose="020B0604020202020204" pitchFamily="34" charset="0"/>
              </a:rPr>
              <a:t>part of the whole school approach to </a:t>
            </a:r>
            <a:r>
              <a:rPr lang="en-GB" dirty="0" smtClean="0">
                <a:latin typeface="Arial" panose="020B0604020202020204" pitchFamily="34" charset="0"/>
                <a:cs typeface="Arial" panose="020B0604020202020204" pitchFamily="34" charset="0"/>
              </a:rPr>
              <a:t>SEN</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and Disability in that they can:</a:t>
            </a:r>
          </a:p>
          <a:p>
            <a:endParaRPr lang="en-GB" dirty="0"/>
          </a:p>
          <a:p>
            <a:pPr marL="285750" lvl="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support effective </a:t>
            </a:r>
            <a:r>
              <a:rPr lang="en-GB" dirty="0">
                <a:latin typeface="Arial" panose="020B0604020202020204" pitchFamily="34" charset="0"/>
                <a:cs typeface="Arial" panose="020B0604020202020204" pitchFamily="34" charset="0"/>
              </a:rPr>
              <a:t>communication with all professionals, children, young people and families to ensure that they are supported to achieve positive health and educational </a:t>
            </a:r>
            <a:r>
              <a:rPr lang="en-GB" dirty="0" smtClean="0">
                <a:latin typeface="Arial" panose="020B0604020202020204" pitchFamily="34" charset="0"/>
                <a:cs typeface="Arial" panose="020B0604020202020204" pitchFamily="34" charset="0"/>
              </a:rPr>
              <a:t>outcomes;</a:t>
            </a:r>
          </a:p>
          <a:p>
            <a:pPr lvl="0"/>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provide clear </a:t>
            </a:r>
            <a:r>
              <a:rPr lang="en-GB" dirty="0">
                <a:latin typeface="Arial" panose="020B0604020202020204" pitchFamily="34" charset="0"/>
                <a:cs typeface="Arial" panose="020B0604020202020204" pitchFamily="34" charset="0"/>
              </a:rPr>
              <a:t>information and actions for all involved with the child or young person’s </a:t>
            </a:r>
            <a:r>
              <a:rPr lang="en-GB" dirty="0" smtClean="0">
                <a:latin typeface="Arial" panose="020B0604020202020204" pitchFamily="34" charset="0"/>
                <a:cs typeface="Arial" panose="020B0604020202020204" pitchFamily="34" charset="0"/>
              </a:rPr>
              <a:t>individual health care plan</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(where they have one under the pupils with health conditions duty);</a:t>
            </a:r>
          </a:p>
          <a:p>
            <a:pPr lvl="0"/>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identify </a:t>
            </a:r>
            <a:r>
              <a:rPr lang="en-GB" dirty="0">
                <a:latin typeface="Arial" panose="020B0604020202020204" pitchFamily="34" charset="0"/>
                <a:cs typeface="Arial" panose="020B0604020202020204" pitchFamily="34" charset="0"/>
              </a:rPr>
              <a:t>specific training </a:t>
            </a:r>
            <a:r>
              <a:rPr lang="en-GB" dirty="0" smtClean="0">
                <a:latin typeface="Arial" panose="020B0604020202020204" pitchFamily="34" charset="0"/>
                <a:cs typeface="Arial" panose="020B0604020202020204" pitchFamily="34" charset="0"/>
              </a:rPr>
              <a:t>requirements around health needs </a:t>
            </a:r>
            <a:r>
              <a:rPr lang="en-GB" dirty="0">
                <a:latin typeface="Arial" panose="020B0604020202020204" pitchFamily="34" charset="0"/>
                <a:cs typeface="Arial" panose="020B0604020202020204" pitchFamily="34" charset="0"/>
              </a:rPr>
              <a:t>for education support </a:t>
            </a:r>
            <a:r>
              <a:rPr lang="en-GB" dirty="0" smtClean="0">
                <a:latin typeface="Arial" panose="020B0604020202020204" pitchFamily="34" charset="0"/>
                <a:cs typeface="Arial" panose="020B0604020202020204" pitchFamily="34" charset="0"/>
              </a:rPr>
              <a:t>staff;</a:t>
            </a:r>
          </a:p>
          <a:p>
            <a:pPr lvl="0"/>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take part in the review </a:t>
            </a:r>
            <a:r>
              <a:rPr lang="en-GB" dirty="0">
                <a:latin typeface="Arial" panose="020B0604020202020204" pitchFamily="34" charset="0"/>
                <a:cs typeface="Arial" panose="020B0604020202020204" pitchFamily="34" charset="0"/>
              </a:rPr>
              <a:t>of the Education, Health &amp; Care </a:t>
            </a:r>
            <a:r>
              <a:rPr lang="en-GB" dirty="0" smtClean="0">
                <a:latin typeface="Arial" panose="020B0604020202020204" pitchFamily="34" charset="0"/>
                <a:cs typeface="Arial" panose="020B0604020202020204" pitchFamily="34" charset="0"/>
              </a:rPr>
              <a:t>plan</a:t>
            </a:r>
            <a:r>
              <a:rPr lang="en-GB" dirty="0">
                <a:latin typeface="Arial" panose="020B0604020202020204" pitchFamily="34" charset="0"/>
                <a:cs typeface="Arial" panose="020B0604020202020204" pitchFamily="34" charset="0"/>
              </a:rPr>
              <a:t>;</a:t>
            </a:r>
            <a:endParaRPr lang="en-GB" dirty="0" smtClean="0">
              <a:latin typeface="Arial" panose="020B0604020202020204" pitchFamily="34" charset="0"/>
              <a:cs typeface="Arial" panose="020B0604020202020204" pitchFamily="34" charset="0"/>
            </a:endParaRPr>
          </a:p>
          <a:p>
            <a:pPr lvl="0"/>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clarify </a:t>
            </a:r>
            <a:r>
              <a:rPr lang="en-GB" dirty="0">
                <a:latin typeface="Arial" panose="020B0604020202020204" pitchFamily="34" charset="0"/>
                <a:cs typeface="Arial" panose="020B0604020202020204" pitchFamily="34" charset="0"/>
              </a:rPr>
              <a:t>roles and responsibilities of key health </a:t>
            </a:r>
            <a:r>
              <a:rPr lang="en-GB" dirty="0" smtClean="0">
                <a:latin typeface="Arial" panose="020B0604020202020204" pitchFamily="34" charset="0"/>
                <a:cs typeface="Arial" panose="020B0604020202020204" pitchFamily="34" charset="0"/>
              </a:rPr>
              <a:t>workers; and</a:t>
            </a:r>
          </a:p>
          <a:p>
            <a:pPr lvl="0"/>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support plans </a:t>
            </a:r>
            <a:r>
              <a:rPr lang="en-GB" dirty="0">
                <a:latin typeface="Arial" panose="020B0604020202020204" pitchFamily="34" charset="0"/>
                <a:cs typeface="Arial" panose="020B0604020202020204" pitchFamily="34" charset="0"/>
              </a:rPr>
              <a:t>for transition to adult services / </a:t>
            </a:r>
            <a:r>
              <a:rPr lang="en-GB" dirty="0" smtClean="0">
                <a:latin typeface="Arial" panose="020B0604020202020204" pitchFamily="34" charset="0"/>
                <a:cs typeface="Arial" panose="020B0604020202020204" pitchFamily="34" charset="0"/>
              </a:rPr>
              <a:t>colleges.</a:t>
            </a:r>
            <a:endParaRPr lang="en-GB" dirty="0">
              <a:latin typeface="Arial" panose="020B0604020202020204" pitchFamily="34" charset="0"/>
              <a:cs typeface="Arial" panose="020B0604020202020204" pitchFamily="34" charset="0"/>
            </a:endParaRPr>
          </a:p>
          <a:p>
            <a:pPr>
              <a:spcAft>
                <a:spcPts val="0"/>
              </a:spcAft>
              <a:buFont typeface="Wingdings" panose="05000000000000000000" pitchFamily="2" charset="2"/>
              <a:buChar char="Ø"/>
            </a:pPr>
            <a:endParaRPr lang="en-GB" dirty="0">
              <a:ea typeface="Calibri"/>
              <a:cs typeface="Times New Roman"/>
            </a:endParaRPr>
          </a:p>
          <a:p>
            <a:endParaRPr lang="en-GB" dirty="0"/>
          </a:p>
        </p:txBody>
      </p:sp>
    </p:spTree>
    <p:extLst>
      <p:ext uri="{BB962C8B-B14F-4D97-AF65-F5344CB8AC3E}">
        <p14:creationId xmlns:p14="http://schemas.microsoft.com/office/powerpoint/2010/main" val="709373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618679"/>
            <a:ext cx="7772400" cy="1470025"/>
          </a:xfrm>
        </p:spPr>
        <p:txBody>
          <a:bodyPr>
            <a:normAutofit/>
          </a:bodyPr>
          <a:lstStyle/>
          <a:p>
            <a:pPr algn="l"/>
            <a:r>
              <a:rPr lang="en-GB" sz="4000" dirty="0" smtClean="0">
                <a:solidFill>
                  <a:schemeClr val="tx2"/>
                </a:solidFill>
                <a:latin typeface="Arial" panose="020B0604020202020204" pitchFamily="34" charset="0"/>
                <a:cs typeface="Arial" panose="020B0604020202020204" pitchFamily="34" charset="0"/>
              </a:rPr>
              <a:t>1. Introduction</a:t>
            </a:r>
            <a:endParaRPr lang="en-GB" sz="4000" dirty="0">
              <a:solidFill>
                <a:schemeClr val="tx2"/>
              </a:solidFill>
            </a:endParaRPr>
          </a:p>
        </p:txBody>
      </p:sp>
      <p:sp>
        <p:nvSpPr>
          <p:cNvPr id="5" name="TextBox 4"/>
          <p:cNvSpPr txBox="1"/>
          <p:nvPr/>
        </p:nvSpPr>
        <p:spPr>
          <a:xfrm>
            <a:off x="1331640" y="1941711"/>
            <a:ext cx="6912768" cy="923330"/>
          </a:xfrm>
          <a:prstGeom prst="rect">
            <a:avLst/>
          </a:prstGeom>
          <a:noFill/>
        </p:spPr>
        <p:txBody>
          <a:bodyPr wrap="square" rtlCol="0">
            <a:spAutoFit/>
          </a:bodyPr>
          <a:lstStyle/>
          <a:p>
            <a:pPr marL="285750" lvl="0" indent="-285750">
              <a:buFont typeface="Arial" panose="020B0604020202020204" pitchFamily="34" charset="0"/>
              <a:buChar char="•"/>
            </a:pPr>
            <a:r>
              <a:rPr lang="en-GB" dirty="0" smtClean="0">
                <a:solidFill>
                  <a:schemeClr val="tx2"/>
                </a:solidFill>
                <a:latin typeface="Arial" panose="020B0604020202020204" pitchFamily="34" charset="0"/>
                <a:cs typeface="Arial" panose="020B0604020202020204" pitchFamily="34" charset="0"/>
                <a:hlinkClick r:id="rId3" action="ppaction://hlinksldjump"/>
              </a:rPr>
              <a:t>Overview of slides</a:t>
            </a:r>
            <a:endParaRPr lang="en-GB" dirty="0" smtClean="0">
              <a:solidFill>
                <a:schemeClr val="tx2"/>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smtClean="0">
                <a:solidFill>
                  <a:schemeClr val="tx2"/>
                </a:solidFill>
                <a:latin typeface="Arial" panose="020B0604020202020204" pitchFamily="34" charset="0"/>
                <a:cs typeface="Arial" panose="020B0604020202020204" pitchFamily="34" charset="0"/>
                <a:hlinkClick r:id="rId4" action="ppaction://hlinksldjump"/>
              </a:rPr>
              <a:t>The 0-25 SEND Code of Practice: 13 years in the making</a:t>
            </a:r>
            <a:endParaRPr lang="en-GB" dirty="0" smtClean="0">
              <a:solidFill>
                <a:schemeClr val="tx2"/>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smtClean="0">
                <a:solidFill>
                  <a:schemeClr val="tx2"/>
                </a:solidFill>
                <a:latin typeface="Arial" panose="020B0604020202020204" pitchFamily="34" charset="0"/>
                <a:cs typeface="Arial" panose="020B0604020202020204" pitchFamily="34" charset="0"/>
                <a:hlinkClick r:id="rId5" action="ppaction://hlinksldjump"/>
              </a:rPr>
              <a:t>Building on best practice</a:t>
            </a:r>
            <a:endParaRPr lang="en-GB"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8692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solidFill>
                  <a:schemeClr val="tx2"/>
                </a:solidFill>
                <a:latin typeface="Arial" panose="020B0604020202020204" pitchFamily="34" charset="0"/>
                <a:cs typeface="Arial" panose="020B0604020202020204" pitchFamily="34" charset="0"/>
              </a:rPr>
              <a:t>5. What the reforms mean for maintained nurseries</a:t>
            </a:r>
            <a:endParaRPr lang="en-GB"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1520" y="1772816"/>
            <a:ext cx="8640960" cy="4853136"/>
          </a:xfrm>
        </p:spPr>
        <p:txBody>
          <a:bodyPr>
            <a:noAutofit/>
          </a:bodyPr>
          <a:lstStyle/>
          <a:p>
            <a:pPr marL="0" lvl="0" indent="0">
              <a:spcBef>
                <a:spcPts val="1000"/>
              </a:spcBef>
              <a:buNone/>
            </a:pPr>
            <a:r>
              <a:rPr lang="en-GB" sz="1800" dirty="0" smtClean="0">
                <a:solidFill>
                  <a:prstClr val="black"/>
                </a:solidFill>
                <a:latin typeface="Arial" panose="020B0604020202020204" pitchFamily="34" charset="0"/>
                <a:cs typeface="Arial" panose="020B0604020202020204" pitchFamily="34" charset="0"/>
              </a:rPr>
              <a:t>Providers </a:t>
            </a:r>
            <a:r>
              <a:rPr lang="en-GB" sz="1800" dirty="0">
                <a:solidFill>
                  <a:prstClr val="black"/>
                </a:solidFill>
                <a:latin typeface="Arial" panose="020B0604020202020204" pitchFamily="34" charset="0"/>
                <a:cs typeface="Arial" panose="020B0604020202020204" pitchFamily="34" charset="0"/>
              </a:rPr>
              <a:t>are required to:</a:t>
            </a:r>
          </a:p>
          <a:p>
            <a:pPr marL="285750" lvl="0" indent="-285750">
              <a:spcBef>
                <a:spcPts val="1000"/>
              </a:spcBef>
            </a:pPr>
            <a:r>
              <a:rPr lang="en-GB" sz="1800" dirty="0">
                <a:solidFill>
                  <a:prstClr val="black"/>
                </a:solidFill>
                <a:latin typeface="Arial" panose="020B0604020202020204" pitchFamily="34" charset="0"/>
                <a:cs typeface="Arial" panose="020B0604020202020204" pitchFamily="34" charset="0"/>
              </a:rPr>
              <a:t>follow the standards set out in the Early Years Foundation Stage framework, which includes supporting children with SEND</a:t>
            </a:r>
            <a:r>
              <a:rPr lang="en-GB" sz="1800" dirty="0" smtClean="0">
                <a:solidFill>
                  <a:prstClr val="black"/>
                </a:solidFill>
                <a:latin typeface="Arial" panose="020B0604020202020204" pitchFamily="34" charset="0"/>
                <a:cs typeface="Arial" panose="020B0604020202020204" pitchFamily="34" charset="0"/>
              </a:rPr>
              <a:t>;</a:t>
            </a:r>
          </a:p>
          <a:p>
            <a:pPr marL="285750" lvl="0" indent="-285750">
              <a:spcBef>
                <a:spcPts val="1000"/>
              </a:spcBef>
            </a:pPr>
            <a:r>
              <a:rPr lang="en-GB" sz="1800" dirty="0">
                <a:latin typeface="Arial"/>
                <a:ea typeface="Calibri"/>
              </a:rPr>
              <a:t>use their best endeavours to make sure that a child with SEN gets the support they </a:t>
            </a:r>
            <a:r>
              <a:rPr lang="en-GB" sz="1800" dirty="0" smtClean="0">
                <a:latin typeface="Arial"/>
                <a:ea typeface="Calibri"/>
              </a:rPr>
              <a:t>need, ensuring </a:t>
            </a:r>
            <a:r>
              <a:rPr lang="en-GB" sz="1800" dirty="0">
                <a:latin typeface="Arial"/>
                <a:ea typeface="Calibri"/>
              </a:rPr>
              <a:t>that children with SEN engage in the activities of school alongside those who do not have </a:t>
            </a:r>
            <a:r>
              <a:rPr lang="en-GB" sz="1800" dirty="0" smtClean="0">
                <a:latin typeface="Arial"/>
                <a:ea typeface="Calibri"/>
              </a:rPr>
              <a:t>SEN;</a:t>
            </a:r>
          </a:p>
          <a:p>
            <a:pPr marL="285750" lvl="0" indent="-285750">
              <a:spcBef>
                <a:spcPts val="1000"/>
              </a:spcBef>
            </a:pPr>
            <a:r>
              <a:rPr lang="en-GB" sz="1800" dirty="0" smtClean="0">
                <a:solidFill>
                  <a:prstClr val="black"/>
                </a:solidFill>
                <a:latin typeface="Arial" panose="020B0604020202020204" pitchFamily="34" charset="0"/>
                <a:cs typeface="Arial" panose="020B0604020202020204" pitchFamily="34" charset="0"/>
              </a:rPr>
              <a:t>adopt </a:t>
            </a:r>
            <a:r>
              <a:rPr lang="en-GB" sz="1800" dirty="0">
                <a:solidFill>
                  <a:prstClr val="black"/>
                </a:solidFill>
                <a:latin typeface="Arial" panose="020B0604020202020204" pitchFamily="34" charset="0"/>
                <a:cs typeface="Arial" panose="020B0604020202020204" pitchFamily="34" charset="0"/>
              </a:rPr>
              <a:t>the new SEN Support </a:t>
            </a:r>
            <a:r>
              <a:rPr lang="en-GB" sz="1800" dirty="0" smtClean="0">
                <a:solidFill>
                  <a:prstClr val="black"/>
                </a:solidFill>
                <a:latin typeface="Arial" panose="020B0604020202020204" pitchFamily="34" charset="0"/>
                <a:cs typeface="Arial" panose="020B0604020202020204" pitchFamily="34" charset="0"/>
              </a:rPr>
              <a:t>approach – they are no </a:t>
            </a:r>
            <a:r>
              <a:rPr lang="en-GB" sz="1800" dirty="0">
                <a:solidFill>
                  <a:prstClr val="black"/>
                </a:solidFill>
                <a:latin typeface="Arial" panose="020B0604020202020204" pitchFamily="34" charset="0"/>
                <a:cs typeface="Arial" panose="020B0604020202020204" pitchFamily="34" charset="0"/>
              </a:rPr>
              <a:t>longer required to record on early years action / early years action </a:t>
            </a:r>
            <a:r>
              <a:rPr lang="en-GB" sz="1800" dirty="0" smtClean="0">
                <a:solidFill>
                  <a:prstClr val="black"/>
                </a:solidFill>
                <a:latin typeface="Arial" panose="020B0604020202020204" pitchFamily="34" charset="0"/>
                <a:cs typeface="Arial" panose="020B0604020202020204" pitchFamily="34" charset="0"/>
              </a:rPr>
              <a:t>plus;</a:t>
            </a:r>
            <a:endParaRPr lang="en-GB" sz="1800" dirty="0">
              <a:solidFill>
                <a:prstClr val="black"/>
              </a:solidFill>
              <a:latin typeface="Arial" panose="020B0604020202020204" pitchFamily="34" charset="0"/>
              <a:cs typeface="Arial" panose="020B0604020202020204" pitchFamily="34" charset="0"/>
            </a:endParaRPr>
          </a:p>
          <a:p>
            <a:pPr marL="285750" lvl="0" indent="-285750">
              <a:spcBef>
                <a:spcPts val="1000"/>
              </a:spcBef>
            </a:pPr>
            <a:r>
              <a:rPr lang="en-GB" sz="1800" dirty="0">
                <a:solidFill>
                  <a:prstClr val="black"/>
                </a:solidFill>
                <a:latin typeface="Arial" panose="020B0604020202020204" pitchFamily="34" charset="0"/>
                <a:cs typeface="Arial" panose="020B0604020202020204" pitchFamily="34" charset="0"/>
              </a:rPr>
              <a:t>work in partnership with parents/carers to develop a plan of support; </a:t>
            </a:r>
          </a:p>
          <a:p>
            <a:pPr marL="285750" lvl="0" indent="-285750">
              <a:spcBef>
                <a:spcPts val="1000"/>
              </a:spcBef>
            </a:pPr>
            <a:r>
              <a:rPr lang="en-GB" sz="1800" dirty="0">
                <a:solidFill>
                  <a:prstClr val="black"/>
                </a:solidFill>
                <a:latin typeface="Arial" panose="020B0604020202020204" pitchFamily="34" charset="0"/>
                <a:cs typeface="Arial" panose="020B0604020202020204" pitchFamily="34" charset="0"/>
              </a:rPr>
              <a:t>admit a child, where the nursery is named in their EHC plan</a:t>
            </a:r>
            <a:r>
              <a:rPr lang="en-GB" sz="1800" dirty="0" smtClean="0">
                <a:solidFill>
                  <a:prstClr val="black"/>
                </a:solidFill>
                <a:latin typeface="Arial" panose="020B0604020202020204" pitchFamily="34" charset="0"/>
                <a:cs typeface="Arial" panose="020B0604020202020204" pitchFamily="34" charset="0"/>
              </a:rPr>
              <a:t>;</a:t>
            </a:r>
            <a:endParaRPr lang="en-GB" sz="1800" dirty="0">
              <a:solidFill>
                <a:prstClr val="black"/>
              </a:solidFill>
              <a:latin typeface="Arial" panose="020B0604020202020204" pitchFamily="34" charset="0"/>
              <a:cs typeface="Arial" panose="020B0604020202020204" pitchFamily="34" charset="0"/>
            </a:endParaRPr>
          </a:p>
          <a:p>
            <a:pPr marL="285750" lvl="0" indent="-285750">
              <a:spcBef>
                <a:spcPts val="1000"/>
              </a:spcBef>
            </a:pPr>
            <a:r>
              <a:rPr lang="en-GB" sz="1800" dirty="0">
                <a:solidFill>
                  <a:prstClr val="black"/>
                </a:solidFill>
                <a:latin typeface="Arial" panose="020B0604020202020204" pitchFamily="34" charset="0"/>
                <a:cs typeface="Arial" panose="020B0604020202020204" pitchFamily="34" charset="0"/>
              </a:rPr>
              <a:t>co-operate with the local authority in developing the local offer</a:t>
            </a:r>
            <a:r>
              <a:rPr lang="en-GB" sz="1800" dirty="0" smtClean="0">
                <a:solidFill>
                  <a:prstClr val="black"/>
                </a:solidFill>
                <a:latin typeface="Arial" panose="020B0604020202020204" pitchFamily="34" charset="0"/>
                <a:cs typeface="Arial" panose="020B0604020202020204" pitchFamily="34" charset="0"/>
              </a:rPr>
              <a:t>; and </a:t>
            </a:r>
            <a:endParaRPr lang="en-GB" sz="1800" dirty="0">
              <a:solidFill>
                <a:prstClr val="black"/>
              </a:solidFill>
              <a:latin typeface="Arial" panose="020B0604020202020204" pitchFamily="34" charset="0"/>
              <a:cs typeface="Arial" panose="020B0604020202020204" pitchFamily="34" charset="0"/>
            </a:endParaRPr>
          </a:p>
          <a:p>
            <a:pPr marL="285750" lvl="0" indent="-285750">
              <a:spcBef>
                <a:spcPts val="1000"/>
              </a:spcBef>
            </a:pPr>
            <a:r>
              <a:rPr lang="en-GB" sz="1800" dirty="0">
                <a:solidFill>
                  <a:prstClr val="black"/>
                </a:solidFill>
                <a:latin typeface="Arial" panose="020B0604020202020204" pitchFamily="34" charset="0"/>
                <a:cs typeface="Arial" panose="020B0604020202020204" pitchFamily="34" charset="0"/>
              </a:rPr>
              <a:t>have a </a:t>
            </a:r>
            <a:r>
              <a:rPr lang="en-GB" sz="1800" dirty="0" smtClean="0">
                <a:solidFill>
                  <a:prstClr val="black"/>
                </a:solidFill>
                <a:latin typeface="Arial" panose="020B0604020202020204" pitchFamily="34" charset="0"/>
                <a:cs typeface="Arial" panose="020B0604020202020204" pitchFamily="34" charset="0"/>
              </a:rPr>
              <a:t>qualified  teacher  designated as a SENCO.</a:t>
            </a:r>
            <a:endParaRPr lang="en-GB" sz="1800" dirty="0"/>
          </a:p>
        </p:txBody>
      </p:sp>
    </p:spTree>
    <p:extLst>
      <p:ext uri="{BB962C8B-B14F-4D97-AF65-F5344CB8AC3E}">
        <p14:creationId xmlns:p14="http://schemas.microsoft.com/office/powerpoint/2010/main" val="22293295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1470025"/>
          </a:xfrm>
        </p:spPr>
        <p:txBody>
          <a:bodyPr/>
          <a:lstStyle/>
          <a:p>
            <a:pPr algn="l"/>
            <a:r>
              <a:rPr lang="en-GB" dirty="0" smtClean="0">
                <a:solidFill>
                  <a:schemeClr val="tx2"/>
                </a:solidFill>
                <a:latin typeface="Arial" panose="020B0604020202020204" pitchFamily="34" charset="0"/>
                <a:cs typeface="Arial" panose="020B0604020202020204" pitchFamily="34" charset="0"/>
              </a:rPr>
              <a:t>6. Reform in practice</a:t>
            </a:r>
            <a:endParaRPr lang="en-GB" dirty="0">
              <a:solidFill>
                <a:schemeClr val="tx2"/>
              </a:solidFill>
            </a:endParaRPr>
          </a:p>
        </p:txBody>
      </p:sp>
      <p:sp>
        <p:nvSpPr>
          <p:cNvPr id="3" name="Subtitle 2"/>
          <p:cNvSpPr>
            <a:spLocks noGrp="1"/>
          </p:cNvSpPr>
          <p:nvPr>
            <p:ph type="subTitle" idx="1"/>
          </p:nvPr>
        </p:nvSpPr>
        <p:spPr>
          <a:xfrm>
            <a:off x="395536" y="4509120"/>
            <a:ext cx="3436143" cy="2016224"/>
          </a:xfrm>
        </p:spPr>
        <p:txBody>
          <a:bodyPr>
            <a:normAutofit/>
          </a:bodyPr>
          <a:lstStyle/>
          <a:p>
            <a:pPr algn="l"/>
            <a:r>
              <a:rPr lang="en-GB" sz="1800" b="1" dirty="0" smtClean="0">
                <a:solidFill>
                  <a:schemeClr val="tx2"/>
                </a:solidFill>
                <a:latin typeface="Arial" panose="020B0604020202020204" pitchFamily="34" charset="0"/>
                <a:cs typeface="Arial" panose="020B0604020202020204" pitchFamily="34" charset="0"/>
              </a:rPr>
              <a:t>From </a:t>
            </a:r>
            <a:r>
              <a:rPr lang="en-GB" sz="1800" b="1" dirty="0">
                <a:solidFill>
                  <a:schemeClr val="tx2"/>
                </a:solidFill>
                <a:latin typeface="Arial" panose="020B0604020202020204" pitchFamily="34" charset="0"/>
                <a:cs typeface="Arial" panose="020B0604020202020204" pitchFamily="34" charset="0"/>
              </a:rPr>
              <a:t>birth to 2</a:t>
            </a:r>
            <a:r>
              <a:rPr lang="en-GB" sz="1800" b="1" dirty="0" smtClean="0">
                <a:solidFill>
                  <a:schemeClr val="tx2"/>
                </a:solidFill>
                <a:latin typeface="Arial" panose="020B0604020202020204" pitchFamily="34" charset="0"/>
                <a:cs typeface="Arial" panose="020B0604020202020204" pitchFamily="34" charset="0"/>
              </a:rPr>
              <a:t>5</a:t>
            </a:r>
          </a:p>
          <a:p>
            <a:pPr algn="l"/>
            <a:endParaRPr lang="en-GB" sz="1000" dirty="0" smtClean="0">
              <a:solidFill>
                <a:srgbClr val="002060"/>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GB" sz="1800" dirty="0" smtClean="0">
                <a:solidFill>
                  <a:srgbClr val="002060"/>
                </a:solidFill>
                <a:latin typeface="Arial" panose="020B0604020202020204" pitchFamily="34" charset="0"/>
                <a:cs typeface="Arial" panose="020B0604020202020204" pitchFamily="34" charset="0"/>
                <a:hlinkClick r:id="rId3" action="ppaction://hlinksldjump"/>
              </a:rPr>
              <a:t>Transition </a:t>
            </a:r>
            <a:r>
              <a:rPr lang="en-GB" sz="1800" dirty="0">
                <a:solidFill>
                  <a:srgbClr val="002060"/>
                </a:solidFill>
                <a:latin typeface="Arial" panose="020B0604020202020204" pitchFamily="34" charset="0"/>
                <a:cs typeface="Arial" panose="020B0604020202020204" pitchFamily="34" charset="0"/>
                <a:hlinkClick r:id="rId3" action="ppaction://hlinksldjump"/>
              </a:rPr>
              <a:t>from early years to primary, to secondary to FE</a:t>
            </a:r>
            <a:endParaRPr lang="en-GB" sz="1800" dirty="0">
              <a:solidFill>
                <a:srgbClr val="002060"/>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GB" sz="1800" dirty="0">
                <a:solidFill>
                  <a:srgbClr val="002060"/>
                </a:solidFill>
                <a:latin typeface="Arial" panose="020B0604020202020204" pitchFamily="34" charset="0"/>
                <a:cs typeface="Arial" panose="020B0604020202020204" pitchFamily="34" charset="0"/>
                <a:hlinkClick r:id="rId4" action="ppaction://hlinksldjump"/>
              </a:rPr>
              <a:t>Preparation for adulthood</a:t>
            </a:r>
            <a:endParaRPr lang="en-GB" sz="1800" dirty="0">
              <a:solidFill>
                <a:srgbClr val="002060"/>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sz="1800" dirty="0">
              <a:solidFill>
                <a:schemeClr val="tx2"/>
              </a:solidFill>
              <a:latin typeface="Arial" panose="020B0604020202020204" pitchFamily="34" charset="0"/>
              <a:cs typeface="Arial" panose="020B0604020202020204" pitchFamily="34" charset="0"/>
            </a:endParaRPr>
          </a:p>
          <a:p>
            <a:endParaRPr lang="en-GB" dirty="0"/>
          </a:p>
        </p:txBody>
      </p:sp>
      <p:sp>
        <p:nvSpPr>
          <p:cNvPr id="4" name="TextBox 3"/>
          <p:cNvSpPr txBox="1"/>
          <p:nvPr/>
        </p:nvSpPr>
        <p:spPr>
          <a:xfrm>
            <a:off x="395536" y="1916832"/>
            <a:ext cx="3384376" cy="3016210"/>
          </a:xfrm>
          <a:prstGeom prst="rect">
            <a:avLst/>
          </a:prstGeom>
          <a:noFill/>
        </p:spPr>
        <p:txBody>
          <a:bodyPr wrap="square" rtlCol="0">
            <a:spAutoFit/>
          </a:bodyPr>
          <a:lstStyle/>
          <a:p>
            <a:r>
              <a:rPr lang="en-GB" b="1" dirty="0" smtClean="0">
                <a:solidFill>
                  <a:schemeClr val="tx2"/>
                </a:solidFill>
                <a:latin typeface="Arial" panose="020B0604020202020204" pitchFamily="34" charset="0"/>
                <a:cs typeface="Arial" panose="020B0604020202020204" pitchFamily="34" charset="0"/>
              </a:rPr>
              <a:t>Duties and regulations</a:t>
            </a:r>
            <a:endParaRPr lang="en-GB" b="1" dirty="0">
              <a:solidFill>
                <a:schemeClr val="tx2"/>
              </a:solidFill>
              <a:latin typeface="Arial" panose="020B0604020202020204" pitchFamily="34" charset="0"/>
              <a:cs typeface="Arial" panose="020B0604020202020204" pitchFamily="34" charset="0"/>
            </a:endParaRPr>
          </a:p>
          <a:p>
            <a:endParaRPr lang="en-GB" sz="1000"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hlinkClick r:id="rId5" action="ppaction://hlinksldjump"/>
              </a:rPr>
              <a:t>Legal duties</a:t>
            </a:r>
            <a:endParaRPr lang="en-GB"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hlinkClick r:id="rId6" action="ppaction://hlinksldjump"/>
              </a:rPr>
              <a:t>Definition of SEN</a:t>
            </a:r>
            <a:endParaRPr lang="en-GB"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smtClean="0">
                <a:solidFill>
                  <a:srgbClr val="002060"/>
                </a:solidFill>
                <a:latin typeface="Arial" panose="020B0604020202020204" pitchFamily="34" charset="0"/>
                <a:cs typeface="Arial" panose="020B0604020202020204" pitchFamily="34" charset="0"/>
                <a:hlinkClick r:id="rId7" action="ppaction://hlinksldjump"/>
              </a:rPr>
              <a:t>Support </a:t>
            </a:r>
            <a:r>
              <a:rPr lang="en-GB" dirty="0">
                <a:solidFill>
                  <a:srgbClr val="002060"/>
                </a:solidFill>
                <a:latin typeface="Arial" panose="020B0604020202020204" pitchFamily="34" charset="0"/>
                <a:cs typeface="Arial" panose="020B0604020202020204" pitchFamily="34" charset="0"/>
                <a:hlinkClick r:id="rId7" action="ppaction://hlinksldjump"/>
              </a:rPr>
              <a:t>for pupils with medical </a:t>
            </a:r>
            <a:r>
              <a:rPr lang="en-GB" dirty="0" smtClean="0">
                <a:solidFill>
                  <a:srgbClr val="002060"/>
                </a:solidFill>
                <a:latin typeface="Arial" panose="020B0604020202020204" pitchFamily="34" charset="0"/>
                <a:cs typeface="Arial" panose="020B0604020202020204" pitchFamily="34" charset="0"/>
                <a:hlinkClick r:id="rId7" action="ppaction://hlinksldjump"/>
              </a:rPr>
              <a:t>conditions</a:t>
            </a:r>
            <a:endParaRPr lang="en-GB" dirty="0" smtClean="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smtClean="0">
                <a:solidFill>
                  <a:srgbClr val="002060"/>
                </a:solidFill>
                <a:latin typeface="Arial" panose="020B0604020202020204" pitchFamily="34" charset="0"/>
                <a:cs typeface="Arial" panose="020B0604020202020204" pitchFamily="34" charset="0"/>
                <a:hlinkClick r:id="rId8" action="ppaction://hlinksldjump"/>
              </a:rPr>
              <a:t>Information regulations</a:t>
            </a:r>
            <a:endParaRPr lang="en-GB" dirty="0" smtClean="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smtClean="0">
                <a:solidFill>
                  <a:srgbClr val="002060"/>
                </a:solidFill>
                <a:latin typeface="Arial" panose="020B0604020202020204" pitchFamily="34" charset="0"/>
                <a:cs typeface="Arial" panose="020B0604020202020204" pitchFamily="34" charset="0"/>
                <a:hlinkClick r:id="rId9" action="ppaction://hlinksldjump"/>
              </a:rPr>
              <a:t>The </a:t>
            </a:r>
            <a:r>
              <a:rPr lang="en-GB" dirty="0">
                <a:solidFill>
                  <a:srgbClr val="002060"/>
                </a:solidFill>
                <a:latin typeface="Arial" panose="020B0604020202020204" pitchFamily="34" charset="0"/>
                <a:cs typeface="Arial" panose="020B0604020202020204" pitchFamily="34" charset="0"/>
                <a:hlinkClick r:id="rId9" action="ppaction://hlinksldjump"/>
              </a:rPr>
              <a:t>local offer</a:t>
            </a:r>
            <a:endParaRPr lang="en-GB"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hlinkClick r:id="rId10" action="ppaction://hlinksldjump"/>
              </a:rPr>
              <a:t>School admissions</a:t>
            </a:r>
            <a:endParaRPr lang="en-GB"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dirty="0">
              <a:solidFill>
                <a:srgbClr val="002060"/>
              </a:solidFill>
              <a:latin typeface="Arial" panose="020B0604020202020204" pitchFamily="34" charset="0"/>
              <a:cs typeface="Arial" panose="020B0604020202020204" pitchFamily="34" charset="0"/>
            </a:endParaRPr>
          </a:p>
          <a:p>
            <a:endParaRPr lang="en-GB" dirty="0"/>
          </a:p>
        </p:txBody>
      </p:sp>
      <p:sp>
        <p:nvSpPr>
          <p:cNvPr id="6" name="TextBox 5"/>
          <p:cNvSpPr txBox="1"/>
          <p:nvPr/>
        </p:nvSpPr>
        <p:spPr>
          <a:xfrm>
            <a:off x="4287019" y="1916832"/>
            <a:ext cx="4248472" cy="3970318"/>
          </a:xfrm>
          <a:prstGeom prst="rect">
            <a:avLst/>
          </a:prstGeom>
          <a:noFill/>
        </p:spPr>
        <p:txBody>
          <a:bodyPr wrap="square" rtlCol="0">
            <a:spAutoFit/>
          </a:bodyPr>
          <a:lstStyle/>
          <a:p>
            <a:r>
              <a:rPr lang="en-GB" b="1" dirty="0">
                <a:solidFill>
                  <a:schemeClr val="tx2"/>
                </a:solidFill>
                <a:latin typeface="Arial" panose="020B0604020202020204" pitchFamily="34" charset="0"/>
                <a:cs typeface="Arial" panose="020B0604020202020204" pitchFamily="34" charset="0"/>
              </a:rPr>
              <a:t>Joined up help across education, health and </a:t>
            </a:r>
            <a:r>
              <a:rPr lang="en-GB" b="1" dirty="0" smtClean="0">
                <a:solidFill>
                  <a:schemeClr val="tx2"/>
                </a:solidFill>
                <a:latin typeface="Arial" panose="020B0604020202020204" pitchFamily="34" charset="0"/>
                <a:cs typeface="Arial" panose="020B0604020202020204" pitchFamily="34" charset="0"/>
              </a:rPr>
              <a:t>care</a:t>
            </a:r>
            <a:endParaRPr lang="en-GB" b="1" dirty="0" smtClean="0">
              <a:solidFill>
                <a:srgbClr val="002060"/>
              </a:solidFill>
              <a:latin typeface="Arial" panose="020B0604020202020204" pitchFamily="34" charset="0"/>
              <a:cs typeface="Arial" panose="020B0604020202020204" pitchFamily="34" charset="0"/>
            </a:endParaRPr>
          </a:p>
          <a:p>
            <a:endParaRPr lang="en-GB" sz="1000"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smtClean="0">
                <a:solidFill>
                  <a:srgbClr val="002060"/>
                </a:solidFill>
                <a:latin typeface="Arial" panose="020B0604020202020204" pitchFamily="34" charset="0"/>
                <a:cs typeface="Arial" panose="020B0604020202020204" pitchFamily="34" charset="0"/>
                <a:hlinkClick r:id="rId11" action="ppaction://hlinksldjump"/>
              </a:rPr>
              <a:t>Joint </a:t>
            </a:r>
            <a:r>
              <a:rPr lang="en-GB" dirty="0">
                <a:solidFill>
                  <a:srgbClr val="002060"/>
                </a:solidFill>
                <a:latin typeface="Arial" panose="020B0604020202020204" pitchFamily="34" charset="0"/>
                <a:cs typeface="Arial" panose="020B0604020202020204" pitchFamily="34" charset="0"/>
                <a:hlinkClick r:id="rId11" action="ppaction://hlinksldjump"/>
              </a:rPr>
              <a:t>commissioning</a:t>
            </a:r>
            <a:endParaRPr lang="en-GB"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hlinkClick r:id="rId12" action="ppaction://hlinksldjump"/>
              </a:rPr>
              <a:t>EHC assessment and plans</a:t>
            </a:r>
            <a:endParaRPr lang="en-GB"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hlinkClick r:id="rId13" action="ppaction://hlinksldjump"/>
              </a:rPr>
              <a:t>Personal budgets</a:t>
            </a:r>
            <a:endParaRPr lang="en-GB"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hlinkClick r:id="rId3" action="ppaction://hlinksldjump"/>
              </a:rPr>
              <a:t>Transition from statements and learning difficulty assessments</a:t>
            </a:r>
            <a:endParaRPr lang="en-GB"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hlinkClick r:id="rId14" action="ppaction://hlinksldjump"/>
              </a:rPr>
              <a:t>SEN Support</a:t>
            </a:r>
            <a:endParaRPr lang="en-GB"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hlinkClick r:id="rId15" action="ppaction://hlinksldjump"/>
              </a:rPr>
              <a:t>The graduated </a:t>
            </a:r>
            <a:r>
              <a:rPr lang="en-GB" dirty="0" smtClean="0">
                <a:solidFill>
                  <a:srgbClr val="002060"/>
                </a:solidFill>
                <a:latin typeface="Arial" panose="020B0604020202020204" pitchFamily="34" charset="0"/>
                <a:cs typeface="Arial" panose="020B0604020202020204" pitchFamily="34" charset="0"/>
                <a:hlinkClick r:id="rId15" action="ppaction://hlinksldjump"/>
              </a:rPr>
              <a:t>response</a:t>
            </a:r>
            <a:endParaRPr lang="en-GB"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hlinkClick r:id="rId16" action="ppaction://hlinksldjump"/>
              </a:rPr>
              <a:t>Assessing and reviewing progress</a:t>
            </a:r>
            <a:endParaRPr lang="en-GB"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hlinkClick r:id="rId17" action="ppaction://hlinksldjump"/>
              </a:rPr>
              <a:t>The school census</a:t>
            </a:r>
            <a:endParaRPr lang="en-GB"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hlinkClick r:id="rId18" action="ppaction://hlinksldjump"/>
              </a:rPr>
              <a:t>Mediation and appeals</a:t>
            </a:r>
            <a:endParaRPr lang="en-GB" dirty="0">
              <a:solidFill>
                <a:srgbClr val="002060"/>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2712767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E64797E-40C4-4DB3-9A17-6A52BB8FD8A7}" type="slidenum">
              <a:rPr lang="en-GB" smtClean="0"/>
              <a:t>32</a:t>
            </a:fld>
            <a:endParaRPr lang="en-GB" dirty="0"/>
          </a:p>
        </p:txBody>
      </p:sp>
      <p:sp>
        <p:nvSpPr>
          <p:cNvPr id="5" name="Rectangle 4"/>
          <p:cNvSpPr/>
          <p:nvPr/>
        </p:nvSpPr>
        <p:spPr>
          <a:xfrm>
            <a:off x="251520" y="836712"/>
            <a:ext cx="8784722" cy="3785652"/>
          </a:xfrm>
          <a:prstGeom prst="rect">
            <a:avLst/>
          </a:prstGeom>
        </p:spPr>
        <p:txBody>
          <a:bodyPr wrap="square">
            <a:spAutoFit/>
          </a:bodyPr>
          <a:lstStyle/>
          <a:p>
            <a:pPr>
              <a:spcBef>
                <a:spcPts val="1200"/>
              </a:spcBef>
            </a:pPr>
            <a:r>
              <a:rPr lang="en-GB" dirty="0" smtClean="0">
                <a:latin typeface="Arial" panose="020B0604020202020204" pitchFamily="34" charset="0"/>
                <a:cs typeface="Arial" panose="020B0604020202020204" pitchFamily="34" charset="0"/>
              </a:rPr>
              <a:t>The main legal duties on schools will not change, but the way they will be met may change. </a:t>
            </a:r>
            <a:r>
              <a:rPr lang="en-GB" b="1" dirty="0" smtClean="0">
                <a:latin typeface="Arial" panose="020B0604020202020204" pitchFamily="34" charset="0"/>
                <a:cs typeface="Arial" panose="020B0604020202020204" pitchFamily="34" charset="0"/>
              </a:rPr>
              <a:t>Schools must continue to:</a:t>
            </a:r>
            <a:endParaRPr lang="en-GB" b="1" dirty="0">
              <a:latin typeface="Arial" panose="020B0604020202020204" pitchFamily="34" charset="0"/>
              <a:cs typeface="Arial" panose="020B0604020202020204" pitchFamily="34" charset="0"/>
            </a:endParaRPr>
          </a:p>
          <a:p>
            <a:pPr marL="285750" indent="-285750" fontAlgn="auto">
              <a:spcBef>
                <a:spcPts val="1200"/>
              </a:spcBef>
              <a:spcAft>
                <a:spcPts val="0"/>
              </a:spcAft>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meet their Equality Act duties for pupils with </a:t>
            </a:r>
            <a:r>
              <a:rPr lang="en-GB" dirty="0" smtClean="0">
                <a:solidFill>
                  <a:prstClr val="black"/>
                </a:solidFill>
                <a:latin typeface="Arial" panose="020B0604020202020204" pitchFamily="34" charset="0"/>
                <a:cs typeface="Arial" panose="020B0604020202020204" pitchFamily="34" charset="0"/>
              </a:rPr>
              <a:t>disabilities;</a:t>
            </a:r>
            <a:endParaRPr lang="en-GB" dirty="0">
              <a:solidFill>
                <a:prstClr val="black"/>
              </a:solidFill>
              <a:latin typeface="Arial" panose="020B0604020202020204" pitchFamily="34" charset="0"/>
              <a:cs typeface="Arial" panose="020B0604020202020204" pitchFamily="34" charset="0"/>
            </a:endParaRPr>
          </a:p>
          <a:p>
            <a:pPr marL="285750" indent="-285750" fontAlgn="auto">
              <a:spcBef>
                <a:spcPts val="1200"/>
              </a:spcBef>
              <a:spcAft>
                <a:spcPts val="0"/>
              </a:spcAft>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use their ‘best endeavours’ to meet pupils’ </a:t>
            </a:r>
            <a:r>
              <a:rPr lang="en-GB" dirty="0" smtClean="0">
                <a:solidFill>
                  <a:prstClr val="black"/>
                </a:solidFill>
                <a:latin typeface="Arial" panose="020B0604020202020204" pitchFamily="34" charset="0"/>
                <a:cs typeface="Arial" panose="020B0604020202020204" pitchFamily="34" charset="0"/>
              </a:rPr>
              <a:t>SEN – this means doing everything they can to meet children and young people’s SEN;</a:t>
            </a:r>
            <a:endParaRPr lang="en-GB" dirty="0">
              <a:solidFill>
                <a:prstClr val="black"/>
              </a:solidFill>
              <a:latin typeface="Arial" panose="020B0604020202020204" pitchFamily="34" charset="0"/>
              <a:cs typeface="Arial" panose="020B0604020202020204" pitchFamily="34" charset="0"/>
            </a:endParaRPr>
          </a:p>
          <a:p>
            <a:pPr marL="285750" indent="-285750" fontAlgn="auto">
              <a:spcBef>
                <a:spcPts val="1200"/>
              </a:spcBef>
              <a:spcAft>
                <a:spcPts val="0"/>
              </a:spcAft>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inform parents when pupils receive support for special educational needs and involve them in reviews of progress;</a:t>
            </a:r>
          </a:p>
          <a:p>
            <a:pPr marL="285750" indent="-285750" fontAlgn="auto">
              <a:spcBef>
                <a:spcPts val="1200"/>
              </a:spcBef>
              <a:spcAft>
                <a:spcPts val="0"/>
              </a:spcAft>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admit a young person, where the school is named in an EHC </a:t>
            </a:r>
            <a:r>
              <a:rPr lang="en-GB" dirty="0" smtClean="0">
                <a:solidFill>
                  <a:prstClr val="black"/>
                </a:solidFill>
                <a:latin typeface="Arial" panose="020B0604020202020204" pitchFamily="34" charset="0"/>
                <a:cs typeface="Arial" panose="020B0604020202020204" pitchFamily="34" charset="0"/>
              </a:rPr>
              <a:t>plan; </a:t>
            </a:r>
            <a:endParaRPr lang="en-GB" dirty="0">
              <a:solidFill>
                <a:prstClr val="black"/>
              </a:solidFill>
              <a:latin typeface="Arial" panose="020B0604020202020204" pitchFamily="34" charset="0"/>
              <a:cs typeface="Arial" panose="020B0604020202020204" pitchFamily="34" charset="0"/>
            </a:endParaRPr>
          </a:p>
          <a:p>
            <a:pPr marL="285750" indent="-285750" fontAlgn="auto">
              <a:spcBef>
                <a:spcPts val="1200"/>
              </a:spcBef>
              <a:spcAft>
                <a:spcPts val="0"/>
              </a:spcAft>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co-operate with the local authority in developing the local offer</a:t>
            </a:r>
            <a:r>
              <a:rPr lang="en-GB" dirty="0" smtClean="0">
                <a:solidFill>
                  <a:prstClr val="black"/>
                </a:solidFill>
                <a:latin typeface="Arial" panose="020B0604020202020204" pitchFamily="34" charset="0"/>
                <a:cs typeface="Arial" panose="020B0604020202020204" pitchFamily="34" charset="0"/>
              </a:rPr>
              <a:t>; and</a:t>
            </a:r>
            <a:endParaRPr lang="en-GB" dirty="0">
              <a:solidFill>
                <a:prstClr val="black"/>
              </a:solidFill>
              <a:latin typeface="Arial" panose="020B0604020202020204" pitchFamily="34" charset="0"/>
              <a:cs typeface="Arial" panose="020B0604020202020204" pitchFamily="34" charset="0"/>
            </a:endParaRPr>
          </a:p>
          <a:p>
            <a:pPr marL="285750" indent="-285750" fontAlgn="auto">
              <a:spcBef>
                <a:spcPts val="1200"/>
              </a:spcBef>
              <a:spcAft>
                <a:spcPts val="0"/>
              </a:spcAft>
              <a:buFont typeface="Arial" panose="020B0604020202020204" pitchFamily="34" charset="0"/>
              <a:buChar char="•"/>
              <a:defRPr/>
            </a:pPr>
            <a:r>
              <a:rPr lang="en-GB" dirty="0" smtClean="0">
                <a:solidFill>
                  <a:prstClr val="black"/>
                </a:solidFill>
                <a:latin typeface="Arial" panose="020B0604020202020204" pitchFamily="34" charset="0"/>
                <a:cs typeface="Arial" panose="020B0604020202020204" pitchFamily="34" charset="0"/>
              </a:rPr>
              <a:t>have </a:t>
            </a:r>
            <a:r>
              <a:rPr lang="en-GB" dirty="0">
                <a:solidFill>
                  <a:prstClr val="black"/>
                </a:solidFill>
                <a:latin typeface="Arial" panose="020B0604020202020204" pitchFamily="34" charset="0"/>
                <a:cs typeface="Arial" panose="020B0604020202020204" pitchFamily="34" charset="0"/>
              </a:rPr>
              <a:t>regard to the new 0-25 SEND Code of Practice</a:t>
            </a:r>
            <a:r>
              <a:rPr lang="en-GB" dirty="0" smtClean="0">
                <a:solidFill>
                  <a:prstClr val="black"/>
                </a:solidFill>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 </a:t>
            </a:r>
          </a:p>
        </p:txBody>
      </p:sp>
      <p:sp>
        <p:nvSpPr>
          <p:cNvPr id="6" name="Rectangle 5"/>
          <p:cNvSpPr/>
          <p:nvPr/>
        </p:nvSpPr>
        <p:spPr>
          <a:xfrm>
            <a:off x="179512" y="-20032"/>
            <a:ext cx="8964488" cy="692497"/>
          </a:xfrm>
          <a:prstGeom prst="rect">
            <a:avLst/>
          </a:prstGeom>
        </p:spPr>
        <p:txBody>
          <a:bodyPr wrap="square">
            <a:spAutoFit/>
          </a:bodyPr>
          <a:lstStyle/>
          <a:p>
            <a:r>
              <a:rPr lang="en-GB" sz="3900" dirty="0" smtClean="0">
                <a:solidFill>
                  <a:schemeClr val="tx2"/>
                </a:solidFill>
                <a:latin typeface="Arial" panose="020B0604020202020204" pitchFamily="34" charset="0"/>
                <a:cs typeface="Arial" panose="020B0604020202020204" pitchFamily="34" charset="0"/>
              </a:rPr>
              <a:t>6. Reform in practice: Legal duties</a:t>
            </a:r>
            <a:endParaRPr lang="en-GB" sz="3900" dirty="0">
              <a:solidFill>
                <a:schemeClr val="tx2"/>
              </a:solidFill>
              <a:latin typeface="Arial" panose="020B0604020202020204" pitchFamily="34" charset="0"/>
              <a:cs typeface="Arial" panose="020B0604020202020204" pitchFamily="34" charset="0"/>
            </a:endParaRPr>
          </a:p>
        </p:txBody>
      </p:sp>
      <p:sp>
        <p:nvSpPr>
          <p:cNvPr id="2" name="Rectangle 1"/>
          <p:cNvSpPr/>
          <p:nvPr/>
        </p:nvSpPr>
        <p:spPr>
          <a:xfrm>
            <a:off x="305399" y="4725144"/>
            <a:ext cx="8712714" cy="2246769"/>
          </a:xfrm>
          <a:prstGeom prst="rect">
            <a:avLst/>
          </a:prstGeom>
        </p:spPr>
        <p:txBody>
          <a:bodyPr wrap="square">
            <a:spAutoFit/>
          </a:bodyPr>
          <a:lstStyle/>
          <a:p>
            <a:pPr fontAlgn="auto">
              <a:spcBef>
                <a:spcPts val="1200"/>
              </a:spcBef>
              <a:spcAft>
                <a:spcPts val="0"/>
              </a:spcAft>
              <a:defRPr/>
            </a:pPr>
            <a:r>
              <a:rPr lang="en-GB" altLang="en-US" b="1" dirty="0" smtClean="0">
                <a:solidFill>
                  <a:prstClr val="black"/>
                </a:solidFill>
                <a:latin typeface="Arial" panose="020B0604020202020204" pitchFamily="34" charset="0"/>
                <a:cs typeface="Arial" panose="020B0604020202020204" pitchFamily="34" charset="0"/>
              </a:rPr>
              <a:t>New duties require schools to:</a:t>
            </a:r>
          </a:p>
          <a:p>
            <a:pPr marL="285750" indent="-285750" fontAlgn="auto">
              <a:spcBef>
                <a:spcPts val="1200"/>
              </a:spcBef>
              <a:spcAft>
                <a:spcPts val="0"/>
              </a:spcAft>
              <a:buFont typeface="Arial" panose="020B0604020202020204" pitchFamily="34" charset="0"/>
              <a:buChar char="•"/>
              <a:defRPr/>
            </a:pPr>
            <a:r>
              <a:rPr lang="en-GB" altLang="en-US" sz="1600" dirty="0" smtClean="0">
                <a:solidFill>
                  <a:prstClr val="black"/>
                </a:solidFill>
                <a:latin typeface="Arial" panose="020B0604020202020204" pitchFamily="34" charset="0"/>
                <a:cs typeface="Arial" panose="020B0604020202020204" pitchFamily="34" charset="0"/>
              </a:rPr>
              <a:t>produce </a:t>
            </a:r>
            <a:r>
              <a:rPr lang="en-GB" altLang="en-US" sz="1600" dirty="0">
                <a:solidFill>
                  <a:prstClr val="black"/>
                </a:solidFill>
                <a:latin typeface="Arial" panose="020B0604020202020204" pitchFamily="34" charset="0"/>
                <a:cs typeface="Arial" panose="020B0604020202020204" pitchFamily="34" charset="0"/>
              </a:rPr>
              <a:t>and publish online a School SEN Information Report</a:t>
            </a:r>
            <a:r>
              <a:rPr lang="en-GB" altLang="en-US" sz="1600" dirty="0" smtClean="0">
                <a:solidFill>
                  <a:prstClr val="black"/>
                </a:solidFill>
                <a:latin typeface="Arial" panose="020B0604020202020204" pitchFamily="34" charset="0"/>
                <a:cs typeface="Arial" panose="020B0604020202020204" pitchFamily="34" charset="0"/>
              </a:rPr>
              <a:t>;</a:t>
            </a:r>
            <a:r>
              <a:rPr lang="en-GB" sz="1600" dirty="0">
                <a:solidFill>
                  <a:prstClr val="black"/>
                </a:solidFill>
                <a:latin typeface="Arial" panose="020B0604020202020204" pitchFamily="34" charset="0"/>
                <a:cs typeface="Arial" panose="020B0604020202020204" pitchFamily="34" charset="0"/>
              </a:rPr>
              <a:t> </a:t>
            </a:r>
          </a:p>
          <a:p>
            <a:pPr marL="285750" indent="-285750" fontAlgn="auto">
              <a:spcBef>
                <a:spcPts val="1200"/>
              </a:spcBef>
              <a:spcAft>
                <a:spcPts val="0"/>
              </a:spcAft>
              <a:buFont typeface="Arial" panose="020B0604020202020204" pitchFamily="34" charset="0"/>
              <a:buChar char="•"/>
              <a:defRPr/>
            </a:pPr>
            <a:r>
              <a:rPr lang="en-GB" sz="1600" dirty="0">
                <a:solidFill>
                  <a:prstClr val="black"/>
                </a:solidFill>
                <a:latin typeface="Arial" panose="020B0604020202020204" pitchFamily="34" charset="0"/>
                <a:cs typeface="Arial" panose="020B0604020202020204" pitchFamily="34" charset="0"/>
              </a:rPr>
              <a:t>appoint a suitably qualified or experienced member of staff as SENCO (National Award</a:t>
            </a:r>
            <a:r>
              <a:rPr lang="en-GB" sz="1600" dirty="0" smtClean="0">
                <a:solidFill>
                  <a:prstClr val="black"/>
                </a:solidFill>
                <a:latin typeface="Arial" panose="020B0604020202020204" pitchFamily="34" charset="0"/>
                <a:cs typeface="Arial" panose="020B0604020202020204" pitchFamily="34" charset="0"/>
              </a:rPr>
              <a:t>);</a:t>
            </a:r>
          </a:p>
          <a:p>
            <a:pPr marL="285750" indent="-285750">
              <a:spcBef>
                <a:spcPts val="1200"/>
              </a:spcBef>
              <a:buFont typeface="Arial" panose="020B0604020202020204" pitchFamily="34" charset="0"/>
              <a:buChar char="•"/>
              <a:defRPr/>
            </a:pPr>
            <a:r>
              <a:rPr lang="en-GB" sz="1600" dirty="0" smtClean="0">
                <a:latin typeface="Arial" panose="020B0604020202020204" pitchFamily="34" charset="0"/>
                <a:cs typeface="Arial" panose="020B0604020202020204" pitchFamily="34" charset="0"/>
              </a:rPr>
              <a:t>make </a:t>
            </a:r>
            <a:r>
              <a:rPr lang="en-GB" sz="1600" dirty="0">
                <a:latin typeface="Arial" panose="020B0604020202020204" pitchFamily="34" charset="0"/>
                <a:cs typeface="Arial" panose="020B0604020202020204" pitchFamily="34" charset="0"/>
              </a:rPr>
              <a:t>arrangements to support pupils with medical condition and schools must have regard to statutory guidance supporting pupils at school with medical conditions.</a:t>
            </a:r>
          </a:p>
          <a:p>
            <a:pPr marL="285750" indent="-285750" fontAlgn="auto">
              <a:spcBef>
                <a:spcPts val="1200"/>
              </a:spcBef>
              <a:spcAft>
                <a:spcPts val="0"/>
              </a:spcAft>
              <a:buFont typeface="Arial" panose="020B0604020202020204" pitchFamily="34" charset="0"/>
              <a:buChar char="•"/>
              <a:defRPr/>
            </a:pPr>
            <a:endParaRPr lang="en-GB"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76444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tx2"/>
                </a:solidFill>
              </a:rPr>
              <a:t>6. Reform in practice: Definition of SEN</a:t>
            </a:r>
            <a:endParaRPr lang="en-GB" dirty="0">
              <a:solidFill>
                <a:schemeClr val="tx2"/>
              </a:solidFill>
            </a:endParaRPr>
          </a:p>
        </p:txBody>
      </p:sp>
      <p:sp>
        <p:nvSpPr>
          <p:cNvPr id="3" name="Content Placeholder 2"/>
          <p:cNvSpPr>
            <a:spLocks noGrp="1"/>
          </p:cNvSpPr>
          <p:nvPr>
            <p:ph idx="1"/>
          </p:nvPr>
        </p:nvSpPr>
        <p:spPr>
          <a:xfrm>
            <a:off x="457200" y="1412776"/>
            <a:ext cx="8229600" cy="4713387"/>
          </a:xfrm>
        </p:spPr>
        <p:txBody>
          <a:bodyPr>
            <a:normAutofit/>
          </a:bodyPr>
          <a:lstStyle/>
          <a:p>
            <a:pPr marL="0" indent="0">
              <a:buNone/>
            </a:pPr>
            <a:r>
              <a:rPr lang="en-GB" sz="1800" dirty="0" smtClean="0">
                <a:latin typeface="Arial" panose="020B0604020202020204" pitchFamily="34" charset="0"/>
                <a:cs typeface="Arial" panose="020B0604020202020204" pitchFamily="34" charset="0"/>
              </a:rPr>
              <a:t>The reforms do not change the definition of SEN:</a:t>
            </a:r>
          </a:p>
          <a:p>
            <a:pPr marL="0" indent="0">
              <a:buNone/>
            </a:pPr>
            <a:endParaRPr lang="en-GB" sz="1800" dirty="0" smtClean="0">
              <a:latin typeface="Arial" panose="020B0604020202020204" pitchFamily="34" charset="0"/>
              <a:cs typeface="Arial" panose="020B0604020202020204" pitchFamily="34" charset="0"/>
            </a:endParaRPr>
          </a:p>
          <a:p>
            <a:r>
              <a:rPr lang="en-GB" sz="1800" dirty="0" smtClean="0">
                <a:latin typeface="Arial" panose="020B0604020202020204" pitchFamily="34" charset="0"/>
                <a:cs typeface="Arial" panose="020B0604020202020204" pitchFamily="34" charset="0"/>
              </a:rPr>
              <a:t>A child and young person has SEN if they have learning difficulty or disability which calls for special educational provision to be made.</a:t>
            </a:r>
          </a:p>
          <a:p>
            <a:endParaRPr lang="en-GB" sz="1800" dirty="0" smtClean="0">
              <a:latin typeface="Arial" panose="020B0604020202020204" pitchFamily="34" charset="0"/>
              <a:cs typeface="Arial" panose="020B0604020202020204" pitchFamily="34" charset="0"/>
            </a:endParaRPr>
          </a:p>
          <a:p>
            <a:r>
              <a:rPr lang="en-GB" sz="1800" dirty="0" smtClean="0">
                <a:latin typeface="Arial" panose="020B0604020202020204" pitchFamily="34" charset="0"/>
                <a:cs typeface="Arial" panose="020B0604020202020204" pitchFamily="34" charset="0"/>
              </a:rPr>
              <a:t>A child of compulsory school age or a young person has a learning difficulty or disability if they have significantly greater difficulty in learning than the majority of others of the same age or has a disability which prevents or hinders them from making use of facilities of a kind generally provided  for others of the same age in mainstream schools.</a:t>
            </a:r>
          </a:p>
          <a:p>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55314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431032"/>
          </a:xfrm>
        </p:spPr>
        <p:txBody>
          <a:bodyPr>
            <a:normAutofit fontScale="90000"/>
          </a:bodyPr>
          <a:lstStyle/>
          <a:p>
            <a:pPr algn="l"/>
            <a:r>
              <a:rPr lang="en-GB" dirty="0" smtClean="0">
                <a:solidFill>
                  <a:schemeClr val="tx2"/>
                </a:solidFill>
                <a:latin typeface="Arial" panose="020B0604020202020204" pitchFamily="34" charset="0"/>
                <a:cs typeface="Arial" panose="020B0604020202020204" pitchFamily="34" charset="0"/>
              </a:rPr>
              <a:t>6. </a:t>
            </a:r>
            <a:r>
              <a:rPr lang="en-GB" dirty="0">
                <a:solidFill>
                  <a:schemeClr val="tx2"/>
                </a:solidFill>
                <a:latin typeface="Arial" panose="020B0604020202020204" pitchFamily="34" charset="0"/>
                <a:cs typeface="Arial" panose="020B0604020202020204" pitchFamily="34" charset="0"/>
              </a:rPr>
              <a:t>Reform in practice: </a:t>
            </a:r>
            <a:r>
              <a:rPr lang="en-GB" dirty="0" smtClean="0">
                <a:solidFill>
                  <a:schemeClr val="tx2"/>
                </a:solidFill>
                <a:latin typeface="Arial" panose="020B0604020202020204" pitchFamily="34" charset="0"/>
                <a:cs typeface="Arial" panose="020B0604020202020204" pitchFamily="34" charset="0"/>
              </a:rPr>
              <a:t>Support for </a:t>
            </a:r>
            <a:r>
              <a:rPr lang="en-GB" dirty="0">
                <a:solidFill>
                  <a:schemeClr val="tx2"/>
                </a:solidFill>
                <a:latin typeface="Arial" panose="020B0604020202020204" pitchFamily="34" charset="0"/>
                <a:cs typeface="Arial" panose="020B0604020202020204" pitchFamily="34" charset="0"/>
              </a:rPr>
              <a:t>pupils with medical conditions</a:t>
            </a:r>
            <a:r>
              <a:rPr lang="en-GB" dirty="0">
                <a:solidFill>
                  <a:schemeClr val="tx2"/>
                </a:solidFill>
              </a:rPr>
              <a:t>.  </a:t>
            </a:r>
            <a:br>
              <a:rPr lang="en-GB" dirty="0">
                <a:solidFill>
                  <a:schemeClr val="tx2"/>
                </a:solidFill>
              </a:rPr>
            </a:br>
            <a:endParaRPr lang="en-GB" dirty="0">
              <a:solidFill>
                <a:schemeClr val="tx2"/>
              </a:solidFill>
            </a:endParaRPr>
          </a:p>
        </p:txBody>
      </p:sp>
      <p:sp>
        <p:nvSpPr>
          <p:cNvPr id="5" name="Rectangle 1"/>
          <p:cNvSpPr>
            <a:spLocks noChangeArrowheads="1"/>
          </p:cNvSpPr>
          <p:nvPr/>
        </p:nvSpPr>
        <p:spPr bwMode="auto">
          <a:xfrm>
            <a:off x="457200" y="3413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1259632" y="2413338"/>
            <a:ext cx="6984776" cy="646331"/>
          </a:xfrm>
          <a:prstGeom prst="rect">
            <a:avLst/>
          </a:prstGeom>
        </p:spPr>
        <p:txBody>
          <a:bodyPr wrap="square">
            <a:spAutoFit/>
          </a:bodyPr>
          <a:lstStyle/>
          <a:p>
            <a:pPr marL="171450" indent="-171450">
              <a:defRPr/>
            </a:pPr>
            <a:endParaRPr lang="en-GB" dirty="0">
              <a:latin typeface="Arial" panose="020B0604020202020204" pitchFamily="34" charset="0"/>
              <a:cs typeface="Arial" panose="020B0604020202020204" pitchFamily="34" charset="0"/>
            </a:endParaRPr>
          </a:p>
          <a:p>
            <a:pPr marL="171450" indent="-171450">
              <a:defRPr/>
            </a:pPr>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
        <p:nvSpPr>
          <p:cNvPr id="7" name="Rectangle 6"/>
          <p:cNvSpPr/>
          <p:nvPr/>
        </p:nvSpPr>
        <p:spPr>
          <a:xfrm>
            <a:off x="457200" y="1412776"/>
            <a:ext cx="7679196" cy="5232202"/>
          </a:xfrm>
          <a:prstGeom prst="rect">
            <a:avLst/>
          </a:prstGeom>
        </p:spPr>
        <p:txBody>
          <a:bodyPr wrap="square">
            <a:spAutoFit/>
          </a:bodyPr>
          <a:lstStyle/>
          <a:p>
            <a:pPr marL="285750" indent="-285750">
              <a:buFont typeface="Arial" panose="020B0604020202020204" pitchFamily="34" charset="0"/>
              <a:buChar char="•"/>
              <a:defRPr/>
            </a:pPr>
            <a:r>
              <a:rPr lang="en-GB" dirty="0" smtClean="0">
                <a:latin typeface="Arial" panose="020B0604020202020204" pitchFamily="34" charset="0"/>
                <a:cs typeface="Arial" panose="020B0604020202020204" pitchFamily="34" charset="0"/>
              </a:rPr>
              <a:t>The reforms place a duty on governing </a:t>
            </a:r>
            <a:r>
              <a:rPr lang="en-GB" dirty="0">
                <a:latin typeface="Arial" panose="020B0604020202020204" pitchFamily="34" charset="0"/>
                <a:cs typeface="Arial" panose="020B0604020202020204" pitchFamily="34" charset="0"/>
              </a:rPr>
              <a:t>bodies </a:t>
            </a:r>
            <a:r>
              <a:rPr lang="en-GB" dirty="0" smtClean="0">
                <a:latin typeface="Arial" panose="020B0604020202020204" pitchFamily="34" charset="0"/>
                <a:cs typeface="Arial" panose="020B0604020202020204" pitchFamily="34" charset="0"/>
              </a:rPr>
              <a:t>to </a:t>
            </a:r>
            <a:r>
              <a:rPr lang="en-GB" dirty="0">
                <a:latin typeface="Arial" panose="020B0604020202020204" pitchFamily="34" charset="0"/>
                <a:cs typeface="Arial" panose="020B0604020202020204" pitchFamily="34" charset="0"/>
              </a:rPr>
              <a:t>ensure that arrangements are in place in schools to support pupils at school with medical </a:t>
            </a:r>
            <a:r>
              <a:rPr lang="en-GB" dirty="0" smtClean="0">
                <a:latin typeface="Arial" panose="020B0604020202020204" pitchFamily="34" charset="0"/>
                <a:cs typeface="Arial" panose="020B0604020202020204" pitchFamily="34" charset="0"/>
              </a:rPr>
              <a:t>conditions; these </a:t>
            </a:r>
            <a:r>
              <a:rPr lang="en-GB" dirty="0">
                <a:latin typeface="Arial" panose="020B0604020202020204" pitchFamily="34" charset="0"/>
                <a:cs typeface="Arial" panose="020B0604020202020204" pitchFamily="34" charset="0"/>
              </a:rPr>
              <a:t>arrangements should show an understanding of how medical conditions impact on a child’s ability to learn, as well as increase their confidence and promote </a:t>
            </a:r>
            <a:r>
              <a:rPr lang="en-GB" dirty="0" smtClean="0">
                <a:latin typeface="Arial" panose="020B0604020202020204" pitchFamily="34" charset="0"/>
                <a:cs typeface="Arial" panose="020B0604020202020204" pitchFamily="34" charset="0"/>
              </a:rPr>
              <a:t>self-care.</a:t>
            </a:r>
          </a:p>
          <a:p>
            <a:pPr>
              <a:defRP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dirty="0">
                <a:latin typeface="Arial" panose="020B0604020202020204" pitchFamily="34" charset="0"/>
                <a:cs typeface="Arial" panose="020B0604020202020204" pitchFamily="34" charset="0"/>
              </a:rPr>
              <a:t>Governing bodies should ensure that school leaders consult health and social care professionals, pupils and parents to ensure that the needs of children with medical conditions are effectively </a:t>
            </a:r>
            <a:r>
              <a:rPr lang="en-GB" dirty="0" smtClean="0">
                <a:latin typeface="Arial" panose="020B0604020202020204" pitchFamily="34" charset="0"/>
                <a:cs typeface="Arial" panose="020B0604020202020204" pitchFamily="34" charset="0"/>
              </a:rPr>
              <a:t>supported; staff should be </a:t>
            </a:r>
            <a:r>
              <a:rPr lang="en-GB" dirty="0">
                <a:latin typeface="Arial" panose="020B0604020202020204" pitchFamily="34" charset="0"/>
                <a:cs typeface="Arial" panose="020B0604020202020204" pitchFamily="34" charset="0"/>
              </a:rPr>
              <a:t>properly trained to provide the support that </a:t>
            </a:r>
            <a:r>
              <a:rPr lang="en-GB" dirty="0" smtClean="0">
                <a:latin typeface="Arial" panose="020B0604020202020204" pitchFamily="34" charset="0"/>
                <a:cs typeface="Arial" panose="020B0604020202020204" pitchFamily="34" charset="0"/>
              </a:rPr>
              <a:t>their pupils </a:t>
            </a:r>
            <a:r>
              <a:rPr lang="en-GB" dirty="0">
                <a:latin typeface="Arial" panose="020B0604020202020204" pitchFamily="34" charset="0"/>
                <a:cs typeface="Arial" panose="020B0604020202020204" pitchFamily="34" charset="0"/>
              </a:rPr>
              <a:t>need</a:t>
            </a:r>
            <a:r>
              <a:rPr lang="en-GB" dirty="0" smtClean="0">
                <a:latin typeface="Arial" panose="020B0604020202020204" pitchFamily="34" charset="0"/>
                <a:cs typeface="Arial" panose="020B0604020202020204" pitchFamily="34" charset="0"/>
              </a:rPr>
              <a:t>.</a:t>
            </a:r>
          </a:p>
          <a:p>
            <a:pPr>
              <a:defRPr/>
            </a:pPr>
            <a:endParaRPr lang="en-GB"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dirty="0" smtClean="0">
                <a:latin typeface="Arial" panose="020B0604020202020204" pitchFamily="34" charset="0"/>
                <a:cs typeface="Arial" panose="020B0604020202020204" pitchFamily="34" charset="0"/>
              </a:rPr>
              <a:t>Governing </a:t>
            </a:r>
            <a:r>
              <a:rPr lang="en-GB" dirty="0">
                <a:latin typeface="Arial" panose="020B0604020202020204" pitchFamily="34" charset="0"/>
                <a:cs typeface="Arial" panose="020B0604020202020204" pitchFamily="34" charset="0"/>
              </a:rPr>
              <a:t>bodies should ensure that the appropriate level of insurance is in place and appropriately reflects the level of risk.  </a:t>
            </a:r>
          </a:p>
          <a:p>
            <a:endParaRPr lang="en-GB"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These changes should give parents </a:t>
            </a:r>
            <a:r>
              <a:rPr lang="en-GB" dirty="0">
                <a:latin typeface="Arial" panose="020B0604020202020204" pitchFamily="34" charset="0"/>
                <a:cs typeface="Arial" panose="020B0604020202020204" pitchFamily="34" charset="0"/>
              </a:rPr>
              <a:t>and pupils confidence in the school’s ability to </a:t>
            </a:r>
            <a:r>
              <a:rPr lang="en-GB" dirty="0" smtClean="0">
                <a:latin typeface="Arial" panose="020B0604020202020204" pitchFamily="34" charset="0"/>
                <a:cs typeface="Arial" panose="020B0604020202020204" pitchFamily="34" charset="0"/>
              </a:rPr>
              <a:t>properly support pupils with medical conditions so that they have full access to education, including school trips and physical education.</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20576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8229600" cy="1143000"/>
          </a:xfrm>
        </p:spPr>
        <p:txBody>
          <a:bodyPr>
            <a:normAutofit fontScale="90000"/>
          </a:bodyPr>
          <a:lstStyle/>
          <a:p>
            <a:pPr algn="l"/>
            <a:r>
              <a:rPr lang="en-GB" dirty="0">
                <a:solidFill>
                  <a:schemeClr val="tx2"/>
                </a:solidFill>
                <a:latin typeface="Arial" panose="020B0604020202020204" pitchFamily="34" charset="0"/>
                <a:cs typeface="Arial" panose="020B0604020202020204" pitchFamily="34" charset="0"/>
              </a:rPr>
              <a:t>6. Reform in practice: </a:t>
            </a:r>
            <a:r>
              <a:rPr lang="en-GB" dirty="0" smtClean="0">
                <a:solidFill>
                  <a:schemeClr val="tx2"/>
                </a:solidFill>
                <a:latin typeface="Arial" panose="020B0604020202020204" pitchFamily="34" charset="0"/>
                <a:cs typeface="Arial" panose="020B0604020202020204" pitchFamily="34" charset="0"/>
              </a:rPr>
              <a:t>Information regulations</a:t>
            </a:r>
            <a:r>
              <a:rPr lang="en-GB" dirty="0">
                <a:solidFill>
                  <a:schemeClr val="tx2"/>
                </a:solidFill>
                <a:latin typeface="Arial" panose="020B0604020202020204" pitchFamily="34" charset="0"/>
                <a:cs typeface="Arial" panose="020B0604020202020204" pitchFamily="34" charset="0"/>
              </a:rPr>
              <a:t/>
            </a:r>
            <a:br>
              <a:rPr lang="en-GB" dirty="0">
                <a:solidFill>
                  <a:schemeClr val="tx2"/>
                </a:solidFill>
                <a:latin typeface="Arial" panose="020B0604020202020204" pitchFamily="34" charset="0"/>
                <a:cs typeface="Arial" panose="020B0604020202020204" pitchFamily="34" charset="0"/>
              </a:rPr>
            </a:br>
            <a:endParaRPr lang="en-GB" dirty="0"/>
          </a:p>
        </p:txBody>
      </p:sp>
      <p:sp>
        <p:nvSpPr>
          <p:cNvPr id="3" name="Content Placeholder 2"/>
          <p:cNvSpPr>
            <a:spLocks noGrp="1"/>
          </p:cNvSpPr>
          <p:nvPr>
            <p:ph idx="1"/>
          </p:nvPr>
        </p:nvSpPr>
        <p:spPr>
          <a:xfrm>
            <a:off x="251520" y="2132856"/>
            <a:ext cx="8640960" cy="3888432"/>
          </a:xfrm>
        </p:spPr>
        <p:txBody>
          <a:bodyPr>
            <a:noAutofit/>
          </a:bodyPr>
          <a:lstStyle/>
          <a:p>
            <a:r>
              <a:rPr lang="en-GB" altLang="en-US" sz="1800" dirty="0">
                <a:latin typeface="Arial" panose="020B0604020202020204" pitchFamily="34" charset="0"/>
                <a:cs typeface="Arial" panose="020B0604020202020204" pitchFamily="34" charset="0"/>
              </a:rPr>
              <a:t>The </a:t>
            </a:r>
            <a:r>
              <a:rPr lang="en-GB" altLang="en-US" sz="1800" dirty="0" smtClean="0">
                <a:latin typeface="Arial" panose="020B0604020202020204" pitchFamily="34" charset="0"/>
                <a:cs typeface="Arial" panose="020B0604020202020204" pitchFamily="34" charset="0"/>
              </a:rPr>
              <a:t>SEN information report sets out information about the school’s SEN policy and its implementation</a:t>
            </a:r>
            <a:r>
              <a:rPr lang="en-GB" sz="1800" dirty="0" smtClean="0">
                <a:latin typeface="Arial" panose="020B0604020202020204" pitchFamily="34" charset="0"/>
                <a:cs typeface="Arial" panose="020B0604020202020204" pitchFamily="34" charset="0"/>
              </a:rPr>
              <a:t>.</a:t>
            </a:r>
          </a:p>
          <a:p>
            <a:endParaRPr lang="en-GB" sz="1800" dirty="0">
              <a:latin typeface="Arial" panose="020B0604020202020204" pitchFamily="34" charset="0"/>
              <a:cs typeface="Arial" panose="020B0604020202020204" pitchFamily="34" charset="0"/>
            </a:endParaRPr>
          </a:p>
          <a:p>
            <a:pPr>
              <a:defRPr/>
            </a:pPr>
            <a:r>
              <a:rPr lang="en-GB" altLang="en-US" sz="1800" dirty="0">
                <a:latin typeface="Arial" panose="020B0604020202020204" pitchFamily="34" charset="0"/>
                <a:cs typeface="Arial" panose="020B0604020202020204" pitchFamily="34" charset="0"/>
              </a:rPr>
              <a:t>T</a:t>
            </a:r>
            <a:r>
              <a:rPr lang="en-GB" altLang="en-US" sz="1800" dirty="0" smtClean="0">
                <a:latin typeface="Arial" panose="020B0604020202020204" pitchFamily="34" charset="0"/>
                <a:cs typeface="Arial" panose="020B0604020202020204" pitchFamily="34" charset="0"/>
              </a:rPr>
              <a:t>hey </a:t>
            </a:r>
            <a:r>
              <a:rPr lang="en-GB" altLang="en-US" sz="1800" dirty="0">
                <a:latin typeface="Arial" panose="020B0604020202020204" pitchFamily="34" charset="0"/>
                <a:cs typeface="Arial" panose="020B0604020202020204" pitchFamily="34" charset="0"/>
              </a:rPr>
              <a:t>should publish information about their current arrangements in September 2014</a:t>
            </a:r>
            <a:r>
              <a:rPr lang="en-GB" altLang="en-US" sz="1800" dirty="0" smtClean="0">
                <a:latin typeface="Arial" panose="020B0604020202020204" pitchFamily="34" charset="0"/>
                <a:cs typeface="Arial" panose="020B0604020202020204" pitchFamily="34" charset="0"/>
              </a:rPr>
              <a:t>.</a:t>
            </a:r>
          </a:p>
          <a:p>
            <a:pPr marL="0" indent="0">
              <a:buNone/>
            </a:pP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Schools should ensure that the information is easily accessible by young people and parents and is set out in clear, straightforward language. It should include information on the school’s SEN policy and named contacts within the school for situations where young people or parents have concerns. It should also give details of the school’s contribution to the Local Offer and must</a:t>
            </a:r>
            <a:r>
              <a:rPr lang="en-GB" sz="1800" b="1"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include information on where the local authority’s Local Offer is published. </a:t>
            </a:r>
          </a:p>
          <a:p>
            <a:endParaRPr lang="en-GB" sz="1800" dirty="0"/>
          </a:p>
          <a:p>
            <a:pPr>
              <a:defRPr/>
            </a:pPr>
            <a:endParaRPr lang="en-GB" altLang="en-US" sz="1800" dirty="0">
              <a:latin typeface="Arial" panose="020B0604020202020204" pitchFamily="34" charset="0"/>
              <a:cs typeface="Arial" panose="020B0604020202020204" pitchFamily="34" charset="0"/>
            </a:endParaRPr>
          </a:p>
          <a:p>
            <a:pPr>
              <a:defRPr/>
            </a:pPr>
            <a:endParaRPr lang="en-GB" altLang="en-US" sz="1800" dirty="0">
              <a:latin typeface="Arial" panose="020B0604020202020204" pitchFamily="34" charset="0"/>
              <a:cs typeface="Arial" panose="020B0604020202020204" pitchFamily="34" charset="0"/>
            </a:endParaRPr>
          </a:p>
          <a:p>
            <a:pPr marL="0" indent="0">
              <a:buNone/>
              <a:defRPr/>
            </a:pPr>
            <a:endParaRPr lang="en-GB" altLang="en-US" sz="1800" dirty="0" smtClean="0">
              <a:latin typeface="Arial" panose="020B0604020202020204" pitchFamily="34" charset="0"/>
              <a:cs typeface="Arial" panose="020B0604020202020204" pitchFamily="34" charset="0"/>
            </a:endParaRPr>
          </a:p>
          <a:p>
            <a:pPr marL="0" indent="0">
              <a:buNone/>
              <a:defRPr/>
            </a:pPr>
            <a:endParaRPr lang="en-GB" sz="1800" dirty="0">
              <a:latin typeface="Arial" panose="020B0604020202020204" pitchFamily="34" charset="0"/>
              <a:cs typeface="Arial" panose="020B0604020202020204" pitchFamily="34" charset="0"/>
            </a:endParaRPr>
          </a:p>
          <a:p>
            <a:pPr>
              <a:defRPr/>
            </a:pPr>
            <a:endParaRPr lang="en-GB" alt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35550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450" y="1268760"/>
            <a:ext cx="8229600" cy="4525963"/>
          </a:xfrm>
        </p:spPr>
        <p:txBody>
          <a:bodyPr>
            <a:noAutofit/>
          </a:bodyPr>
          <a:lstStyle/>
          <a:p>
            <a:pPr>
              <a:defRPr/>
            </a:pPr>
            <a:r>
              <a:rPr lang="en-GB" altLang="en-US" sz="1800" dirty="0" smtClean="0">
                <a:latin typeface="Arial" panose="020B0604020202020204" pitchFamily="34" charset="0"/>
                <a:cs typeface="Arial" panose="020B0604020202020204" pitchFamily="34" charset="0"/>
              </a:rPr>
              <a:t>The </a:t>
            </a:r>
            <a:r>
              <a:rPr lang="en-GB" altLang="en-US" sz="1800" dirty="0">
                <a:latin typeface="Arial" panose="020B0604020202020204" pitchFamily="34" charset="0"/>
                <a:cs typeface="Arial" panose="020B0604020202020204" pitchFamily="34" charset="0"/>
              </a:rPr>
              <a:t>duty on schools to co-operate with the local authority in developing the local offer is aligned to the </a:t>
            </a:r>
            <a:r>
              <a:rPr lang="en-GB" sz="1800" dirty="0">
                <a:latin typeface="Arial" panose="020B0604020202020204" pitchFamily="34" charset="0"/>
                <a:cs typeface="Arial" panose="020B0604020202020204" pitchFamily="34" charset="0"/>
              </a:rPr>
              <a:t>requirement on schools to publish SEN information, which gives details about their individual approach to identifying and supporting children with SEN (and all the other requirements in the Regulations and set out in the Code).  </a:t>
            </a:r>
            <a:endParaRPr lang="en-GB" sz="1800" dirty="0" smtClean="0">
              <a:latin typeface="Arial" panose="020B0604020202020204" pitchFamily="34" charset="0"/>
              <a:cs typeface="Arial" panose="020B0604020202020204" pitchFamily="34" charset="0"/>
            </a:endParaRPr>
          </a:p>
          <a:p>
            <a:pPr>
              <a:defRPr/>
            </a:pPr>
            <a:endParaRPr lang="en-GB" sz="1800" dirty="0">
              <a:latin typeface="Arial" panose="020B0604020202020204" pitchFamily="34" charset="0"/>
              <a:cs typeface="Arial" panose="020B0604020202020204" pitchFamily="34" charset="0"/>
            </a:endParaRPr>
          </a:p>
          <a:p>
            <a:r>
              <a:rPr lang="en-GB" altLang="en-US" sz="1800" dirty="0">
                <a:latin typeface="Arial" panose="020B0604020202020204" pitchFamily="34" charset="0"/>
                <a:cs typeface="Arial" panose="020B0604020202020204" pitchFamily="34" charset="0"/>
              </a:rPr>
              <a:t>The local offer should be useful for </a:t>
            </a:r>
            <a:r>
              <a:rPr lang="en-GB" altLang="en-US" sz="1800" dirty="0" smtClean="0">
                <a:latin typeface="Arial" panose="020B0604020202020204" pitchFamily="34" charset="0"/>
                <a:cs typeface="Arial" panose="020B0604020202020204" pitchFamily="34" charset="0"/>
              </a:rPr>
              <a:t>schools. It</a:t>
            </a:r>
            <a:r>
              <a:rPr lang="en-GB" sz="1800" dirty="0" smtClean="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must include information on services across education, health and social care and from birth to 25; how to access specialist support; how decisions are made including eligibility criteria for accessing services where appropriate; and how to complain or appeal. </a:t>
            </a:r>
            <a:endParaRPr lang="en-GB" sz="1800" dirty="0" smtClean="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pPr lvl="0"/>
            <a:r>
              <a:rPr lang="en-GB" sz="1800" dirty="0">
                <a:latin typeface="Arial" panose="020B0604020202020204" pitchFamily="34" charset="0"/>
                <a:cs typeface="Arial" panose="020B0604020202020204" pitchFamily="34" charset="0"/>
              </a:rPr>
              <a:t>M</a:t>
            </a:r>
            <a:r>
              <a:rPr lang="en-GB" sz="1800" dirty="0" smtClean="0">
                <a:latin typeface="Arial" panose="020B0604020202020204" pitchFamily="34" charset="0"/>
                <a:cs typeface="Arial" panose="020B0604020202020204" pitchFamily="34" charset="0"/>
              </a:rPr>
              <a:t>any LAs are </a:t>
            </a:r>
            <a:r>
              <a:rPr lang="en-GB" sz="1800" dirty="0">
                <a:latin typeface="Arial" panose="020B0604020202020204" pitchFamily="34" charset="0"/>
                <a:cs typeface="Arial" panose="020B0604020202020204" pitchFamily="34" charset="0"/>
              </a:rPr>
              <a:t>already working with their parent carer forums and other organisations, including young people, to ‘co-produce’ their local offer.  </a:t>
            </a:r>
          </a:p>
          <a:p>
            <a:pPr marL="0" indent="0">
              <a:buNone/>
            </a:pPr>
            <a:endParaRPr lang="en-GB" sz="1800" dirty="0">
              <a:latin typeface="Arial" panose="020B0604020202020204" pitchFamily="34" charset="0"/>
              <a:cs typeface="Arial" panose="020B0604020202020204" pitchFamily="34" charset="0"/>
            </a:endParaRPr>
          </a:p>
          <a:p>
            <a:pPr lvl="0"/>
            <a:r>
              <a:rPr lang="en-GB" sz="1800" dirty="0">
                <a:latin typeface="Arial" panose="020B0604020202020204" pitchFamily="34" charset="0"/>
                <a:cs typeface="Arial" panose="020B0604020202020204" pitchFamily="34" charset="0"/>
              </a:rPr>
              <a:t>Regulations and the SEN Code of Practice outline who local authorities must consult in developing and reviewing their local </a:t>
            </a:r>
            <a:r>
              <a:rPr lang="en-GB" sz="1800" dirty="0" smtClean="0">
                <a:latin typeface="Arial" panose="020B0604020202020204" pitchFamily="34" charset="0"/>
                <a:cs typeface="Arial" panose="020B0604020202020204" pitchFamily="34" charset="0"/>
              </a:rPr>
              <a:t>offer and how they should do this.</a:t>
            </a:r>
            <a:endParaRPr lang="en-GB" sz="1800" dirty="0">
              <a:latin typeface="Arial" panose="020B0604020202020204" pitchFamily="34" charset="0"/>
              <a:cs typeface="Arial" panose="020B0604020202020204" pitchFamily="34" charset="0"/>
            </a:endParaRPr>
          </a:p>
        </p:txBody>
      </p:sp>
      <p:sp>
        <p:nvSpPr>
          <p:cNvPr id="6" name="Title 1"/>
          <p:cNvSpPr txBox="1">
            <a:spLocks/>
          </p:cNvSpPr>
          <p:nvPr/>
        </p:nvSpPr>
        <p:spPr>
          <a:xfrm>
            <a:off x="210778" y="-39968"/>
            <a:ext cx="8539272" cy="151216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solidFill>
                  <a:schemeClr val="tx2"/>
                </a:solidFill>
                <a:latin typeface="Arial" panose="020B0604020202020204" pitchFamily="34" charset="0"/>
                <a:cs typeface="Arial" panose="020B0604020202020204" pitchFamily="34" charset="0"/>
              </a:rPr>
              <a:t>6. Reform in practice: The local offer</a:t>
            </a:r>
            <a:endParaRPr lang="en-GB" sz="4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96898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5536" y="-6846"/>
            <a:ext cx="8539272" cy="151216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solidFill>
                  <a:schemeClr val="tx2"/>
                </a:solidFill>
                <a:latin typeface="Arial" panose="020B0604020202020204" pitchFamily="34" charset="0"/>
                <a:cs typeface="Arial" panose="020B0604020202020204" pitchFamily="34" charset="0"/>
              </a:rPr>
              <a:t>6. Reform in practice: School admissions</a:t>
            </a:r>
            <a:endParaRPr lang="en-GB" sz="4000" dirty="0">
              <a:solidFill>
                <a:schemeClr val="tx2"/>
              </a:solidFill>
              <a:latin typeface="Arial" panose="020B0604020202020204" pitchFamily="34" charset="0"/>
              <a:cs typeface="Arial" panose="020B0604020202020204" pitchFamily="34" charset="0"/>
            </a:endParaRPr>
          </a:p>
        </p:txBody>
      </p:sp>
      <p:sp>
        <p:nvSpPr>
          <p:cNvPr id="2" name="TextBox 1"/>
          <p:cNvSpPr txBox="1"/>
          <p:nvPr/>
        </p:nvSpPr>
        <p:spPr>
          <a:xfrm>
            <a:off x="539552" y="1772816"/>
            <a:ext cx="7488832" cy="4524315"/>
          </a:xfrm>
          <a:prstGeom prst="rect">
            <a:avLst/>
          </a:prstGeom>
          <a:noFill/>
        </p:spPr>
        <p:txBody>
          <a:bodyPr wrap="square" rtlCol="0">
            <a:spAutoFit/>
          </a:bodyPr>
          <a:lstStyle/>
          <a:p>
            <a:r>
              <a:rPr lang="en-GB" dirty="0">
                <a:latin typeface="Arial" panose="020B0604020202020204" pitchFamily="34" charset="0"/>
                <a:ea typeface="Times New Roman"/>
                <a:cs typeface="Arial" panose="020B0604020202020204" pitchFamily="34" charset="0"/>
              </a:rPr>
              <a:t>The </a:t>
            </a:r>
            <a:r>
              <a:rPr lang="en-GB" dirty="0" smtClean="0">
                <a:latin typeface="Arial" panose="020B0604020202020204" pitchFamily="34" charset="0"/>
                <a:ea typeface="Times New Roman"/>
                <a:cs typeface="Arial" panose="020B0604020202020204" pitchFamily="34" charset="0"/>
              </a:rPr>
              <a:t>Act </a:t>
            </a:r>
            <a:r>
              <a:rPr lang="en-GB" dirty="0">
                <a:latin typeface="Arial" panose="020B0604020202020204" pitchFamily="34" charset="0"/>
                <a:ea typeface="Times New Roman"/>
                <a:cs typeface="Arial" panose="020B0604020202020204" pitchFamily="34" charset="0"/>
              </a:rPr>
              <a:t>does not change existing duties on schools and LAs about admissions</a:t>
            </a:r>
            <a:r>
              <a:rPr lang="en-GB" dirty="0" smtClean="0">
                <a:latin typeface="Arial" panose="020B0604020202020204" pitchFamily="34" charset="0"/>
                <a:ea typeface="Times New Roman"/>
                <a:cs typeface="Arial" panose="020B0604020202020204" pitchFamily="34" charset="0"/>
              </a:rPr>
              <a:t>.</a:t>
            </a:r>
          </a:p>
          <a:p>
            <a:endParaRPr lang="en-GB" dirty="0" smtClean="0">
              <a:latin typeface="Arial" panose="020B0604020202020204" pitchFamily="34" charset="0"/>
              <a:ea typeface="Times New Roman"/>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ea typeface="Times New Roman"/>
                <a:cs typeface="Arial" panose="020B0604020202020204" pitchFamily="34" charset="0"/>
              </a:rPr>
              <a:t>It maintains the  </a:t>
            </a:r>
            <a:r>
              <a:rPr lang="en-GB" dirty="0">
                <a:latin typeface="Arial" panose="020B0604020202020204" pitchFamily="34" charset="0"/>
                <a:ea typeface="Times New Roman"/>
                <a:cs typeface="Arial" panose="020B0604020202020204" pitchFamily="34" charset="0"/>
              </a:rPr>
              <a:t>general principle, that children and young people with SEN should be educated in mainstream </a:t>
            </a:r>
            <a:r>
              <a:rPr lang="en-GB" dirty="0" smtClean="0">
                <a:latin typeface="Arial" panose="020B0604020202020204" pitchFamily="34" charset="0"/>
                <a:ea typeface="Times New Roman"/>
                <a:cs typeface="Arial" panose="020B0604020202020204" pitchFamily="34" charset="0"/>
              </a:rPr>
              <a:t>settings.</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Schools  including Academies  must admit a child  named on an  EHC plan.</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Parent and young people  can request for a school  to be named in an EHC plan  - the LA must comply with their wish except in exceptional circumstances.</a:t>
            </a:r>
          </a:p>
          <a:p>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83083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5536" y="-6846"/>
            <a:ext cx="8539272" cy="151216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solidFill>
                  <a:schemeClr val="tx2"/>
                </a:solidFill>
                <a:latin typeface="Arial" panose="020B0604020202020204" pitchFamily="34" charset="0"/>
                <a:cs typeface="Arial" panose="020B0604020202020204" pitchFamily="34" charset="0"/>
              </a:rPr>
              <a:t>6. Reform in practice: Joint commissioning  </a:t>
            </a:r>
            <a:endParaRPr lang="en-GB" sz="4000" dirty="0">
              <a:solidFill>
                <a:schemeClr val="tx2"/>
              </a:solidFill>
              <a:latin typeface="Arial" panose="020B0604020202020204" pitchFamily="34" charset="0"/>
              <a:cs typeface="Arial" panose="020B0604020202020204" pitchFamily="34" charset="0"/>
            </a:endParaRPr>
          </a:p>
        </p:txBody>
      </p:sp>
      <p:sp>
        <p:nvSpPr>
          <p:cNvPr id="2" name="TextBox 1"/>
          <p:cNvSpPr txBox="1"/>
          <p:nvPr/>
        </p:nvSpPr>
        <p:spPr>
          <a:xfrm>
            <a:off x="539552" y="1700808"/>
            <a:ext cx="7920880" cy="4893647"/>
          </a:xfrm>
          <a:prstGeom prst="rect">
            <a:avLst/>
          </a:prstGeom>
          <a:noFill/>
        </p:spPr>
        <p:txBody>
          <a:bodyPr wrap="square" rtlCol="0">
            <a:spAutoFit/>
          </a:bodyPr>
          <a:lstStyle/>
          <a:p>
            <a:pPr marL="285750" lvl="0" indent="-285750">
              <a:spcBef>
                <a:spcPct val="20000"/>
              </a:spcBef>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Joint commissioning is how partners agree how they will work </a:t>
            </a:r>
            <a:r>
              <a:rPr lang="en-GB" dirty="0" smtClean="0">
                <a:solidFill>
                  <a:prstClr val="black"/>
                </a:solidFill>
                <a:latin typeface="Arial" panose="020B0604020202020204" pitchFamily="34" charset="0"/>
                <a:cs typeface="Arial" panose="020B0604020202020204" pitchFamily="34" charset="0"/>
              </a:rPr>
              <a:t>together </a:t>
            </a:r>
            <a:r>
              <a:rPr lang="en-GB" dirty="0">
                <a:solidFill>
                  <a:prstClr val="black"/>
                </a:solidFill>
                <a:latin typeface="Arial" panose="020B0604020202020204" pitchFamily="34" charset="0"/>
                <a:cs typeface="Arial" panose="020B0604020202020204" pitchFamily="34" charset="0"/>
              </a:rPr>
              <a:t>to deliver joint outcomes for children and young people with SEND. </a:t>
            </a:r>
            <a:endParaRPr lang="en-GB" dirty="0" smtClean="0">
              <a:solidFill>
                <a:prstClr val="black"/>
              </a:solidFill>
              <a:latin typeface="Arial" panose="020B0604020202020204" pitchFamily="34" charset="0"/>
              <a:cs typeface="Arial" panose="020B0604020202020204" pitchFamily="34" charset="0"/>
            </a:endParaRPr>
          </a:p>
          <a:p>
            <a:pPr marL="285750" lvl="0" indent="-285750">
              <a:spcBef>
                <a:spcPct val="20000"/>
              </a:spcBef>
              <a:buFont typeface="Arial" panose="020B0604020202020204" pitchFamily="34" charset="0"/>
              <a:buChar char="•"/>
            </a:pPr>
            <a:endParaRPr lang="en-GB" dirty="0">
              <a:solidFill>
                <a:prstClr val="black"/>
              </a:solidFill>
              <a:latin typeface="Arial" panose="020B0604020202020204" pitchFamily="34" charset="0"/>
              <a:cs typeface="Arial" panose="020B0604020202020204" pitchFamily="34" charset="0"/>
            </a:endParaRPr>
          </a:p>
          <a:p>
            <a:pPr marL="285750" lvl="0" indent="-285750">
              <a:spcBef>
                <a:spcPct val="20000"/>
              </a:spcBef>
              <a:buFont typeface="Arial" panose="020B0604020202020204" pitchFamily="34" charset="0"/>
              <a:buChar char="•"/>
            </a:pPr>
            <a:r>
              <a:rPr lang="en-GB" dirty="0" smtClean="0">
                <a:latin typeface="Arial" panose="020B0604020202020204" pitchFamily="34" charset="0"/>
                <a:cs typeface="Arial" panose="020B0604020202020204" pitchFamily="34" charset="0"/>
              </a:rPr>
              <a:t>Schools </a:t>
            </a:r>
            <a:r>
              <a:rPr lang="en-GB" dirty="0">
                <a:latin typeface="Arial" panose="020B0604020202020204" pitchFamily="34" charset="0"/>
                <a:cs typeface="Arial" panose="020B0604020202020204" pitchFamily="34" charset="0"/>
              </a:rPr>
              <a:t>should be involved in the commissioning process to </a:t>
            </a:r>
            <a:r>
              <a:rPr lang="en-GB" dirty="0" smtClean="0">
                <a:latin typeface="Arial" panose="020B0604020202020204" pitchFamily="34" charset="0"/>
                <a:cs typeface="Arial" panose="020B0604020202020204" pitchFamily="34" charset="0"/>
              </a:rPr>
              <a:t>influence </a:t>
            </a:r>
            <a:r>
              <a:rPr lang="en-GB" dirty="0">
                <a:latin typeface="Arial" panose="020B0604020202020204" pitchFamily="34" charset="0"/>
                <a:cs typeface="Arial" panose="020B0604020202020204" pitchFamily="34" charset="0"/>
              </a:rPr>
              <a:t>decisions about commissioning provision for children with SEND </a:t>
            </a:r>
            <a:r>
              <a:rPr lang="en-GB" dirty="0" smtClean="0">
                <a:latin typeface="Arial" panose="020B0604020202020204" pitchFamily="34" charset="0"/>
                <a:cs typeface="Arial" panose="020B0604020202020204" pitchFamily="34" charset="0"/>
              </a:rPr>
              <a:t>generally and </a:t>
            </a:r>
            <a:r>
              <a:rPr lang="en-GB" dirty="0">
                <a:latin typeface="Arial" panose="020B0604020202020204" pitchFamily="34" charset="0"/>
                <a:cs typeface="Arial" panose="020B0604020202020204" pitchFamily="34" charset="0"/>
              </a:rPr>
              <a:t>will need to be directly involved in commissioning provision for individual pupils. </a:t>
            </a:r>
            <a:endParaRPr lang="en-GB" dirty="0" smtClean="0">
              <a:latin typeface="Arial" panose="020B0604020202020204" pitchFamily="34" charset="0"/>
              <a:cs typeface="Arial" panose="020B0604020202020204" pitchFamily="34" charset="0"/>
            </a:endParaRPr>
          </a:p>
          <a:p>
            <a:pPr marL="285750" lvl="0" indent="-285750">
              <a:spcBef>
                <a:spcPct val="20000"/>
              </a:spcBef>
              <a:buFont typeface="Arial" panose="020B0604020202020204" pitchFamily="34" charset="0"/>
              <a:buChar char="•"/>
            </a:pPr>
            <a:endParaRPr lang="en-GB" b="1" dirty="0">
              <a:latin typeface="Arial" panose="020B0604020202020204" pitchFamily="34" charset="0"/>
              <a:cs typeface="Arial" panose="020B0604020202020204" pitchFamily="34" charset="0"/>
            </a:endParaRPr>
          </a:p>
          <a:p>
            <a:pPr marL="285750" indent="-285750">
              <a:spcBef>
                <a:spcPct val="20000"/>
              </a:spcBef>
              <a:buFont typeface="Arial" panose="020B0604020202020204" pitchFamily="34" charset="0"/>
              <a:buChar char="•"/>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commissioning of services is based on need.  Partners may draw their data from a number of sources and should ensure they take account of all children and young people, not just those with EHC plans or registered disabled.  </a:t>
            </a:r>
          </a:p>
          <a:p>
            <a:pPr marL="285750" lvl="0" indent="-285750">
              <a:spcBef>
                <a:spcPct val="20000"/>
              </a:spcBef>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lvl="0" indent="-285750">
              <a:spcBef>
                <a:spcPct val="20000"/>
              </a:spcBef>
              <a:buFont typeface="Arial" panose="020B0604020202020204" pitchFamily="34" charset="0"/>
              <a:buChar char="•"/>
            </a:pPr>
            <a:endParaRPr lang="en-GB" dirty="0" smtClean="0">
              <a:solidFill>
                <a:prstClr val="black"/>
              </a:solidFill>
              <a:latin typeface="Arial" panose="020B0604020202020204" pitchFamily="34" charset="0"/>
              <a:cs typeface="Arial" panose="020B0604020202020204" pitchFamily="34" charset="0"/>
            </a:endParaRPr>
          </a:p>
          <a:p>
            <a:pPr lvl="0">
              <a:spcBef>
                <a:spcPct val="20000"/>
              </a:spcBef>
            </a:pPr>
            <a:endParaRPr lang="en-GB" dirty="0" smtClean="0">
              <a:solidFill>
                <a:prstClr val="black"/>
              </a:solidFill>
              <a:latin typeface="Arial" panose="020B0604020202020204" pitchFamily="34" charset="0"/>
              <a:cs typeface="Arial" panose="020B0604020202020204" pitchFamily="34" charset="0"/>
            </a:endParaRPr>
          </a:p>
          <a:p>
            <a:pPr lvl="0">
              <a:spcBef>
                <a:spcPct val="20000"/>
              </a:spcBef>
            </a:pPr>
            <a:endParaRPr lang="en-GB" sz="1400" dirty="0">
              <a:solidFill>
                <a:prstClr val="black"/>
              </a:solidFill>
            </a:endParaRPr>
          </a:p>
        </p:txBody>
      </p:sp>
    </p:spTree>
    <p:extLst>
      <p:ext uri="{BB962C8B-B14F-4D97-AF65-F5344CB8AC3E}">
        <p14:creationId xmlns:p14="http://schemas.microsoft.com/office/powerpoint/2010/main" val="33377473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0" dirty="0">
                <a:solidFill>
                  <a:schemeClr val="tx2"/>
                </a:solidFill>
              </a:rPr>
              <a:t>6</a:t>
            </a:r>
            <a:r>
              <a:rPr lang="en-GB" sz="4000" b="0" dirty="0" smtClean="0">
                <a:solidFill>
                  <a:schemeClr val="tx2"/>
                </a:solidFill>
              </a:rPr>
              <a:t>. Reform in practice: EHC assessment and plans </a:t>
            </a:r>
            <a:endParaRPr lang="en-GB" sz="4000" b="0" dirty="0">
              <a:solidFill>
                <a:schemeClr val="tx2"/>
              </a:solidFill>
            </a:endParaRPr>
          </a:p>
        </p:txBody>
      </p:sp>
      <p:sp>
        <p:nvSpPr>
          <p:cNvPr id="3" name="Content Placeholder 2"/>
          <p:cNvSpPr>
            <a:spLocks noGrp="1"/>
          </p:cNvSpPr>
          <p:nvPr>
            <p:ph idx="1"/>
          </p:nvPr>
        </p:nvSpPr>
        <p:spPr>
          <a:xfrm>
            <a:off x="107504" y="764704"/>
            <a:ext cx="4114800" cy="5472608"/>
          </a:xfrm>
        </p:spPr>
        <p:txBody>
          <a:bodyPr>
            <a:normAutofit fontScale="55000" lnSpcReduction="20000"/>
          </a:bodyPr>
          <a:lstStyle/>
          <a:p>
            <a:pPr marL="0" indent="0">
              <a:buNone/>
            </a:pPr>
            <a:endParaRPr lang="en-GB" sz="5200" dirty="0"/>
          </a:p>
          <a:p>
            <a:pPr marL="0" lvl="0" indent="0">
              <a:buNone/>
            </a:pPr>
            <a:endParaRPr lang="en-GB" sz="2200" dirty="0">
              <a:latin typeface="Arial" panose="020B0604020202020204" pitchFamily="34" charset="0"/>
              <a:cs typeface="Arial" panose="020B0604020202020204" pitchFamily="34" charset="0"/>
            </a:endParaRPr>
          </a:p>
          <a:p>
            <a:pPr marL="0" indent="0">
              <a:buNone/>
            </a:pPr>
            <a:r>
              <a:rPr lang="en-GB" sz="3800" dirty="0">
                <a:latin typeface="Arial" panose="020B0604020202020204" pitchFamily="34" charset="0"/>
                <a:cs typeface="Arial" panose="020B0604020202020204" pitchFamily="34" charset="0"/>
              </a:rPr>
              <a:t>EHC plans should be: </a:t>
            </a:r>
            <a:endParaRPr lang="en-GB" sz="3800" dirty="0" smtClean="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pPr lvl="0"/>
            <a:r>
              <a:rPr lang="en-GB" sz="3800" dirty="0">
                <a:latin typeface="Arial" panose="020B0604020202020204" pitchFamily="34" charset="0"/>
                <a:cs typeface="Arial" panose="020B0604020202020204" pitchFamily="34" charset="0"/>
              </a:rPr>
              <a:t>clear, concise, readable and accessible to parents, children, young people and </a:t>
            </a:r>
            <a:r>
              <a:rPr lang="en-GB" sz="3800" dirty="0" smtClean="0">
                <a:latin typeface="Arial" panose="020B0604020202020204" pitchFamily="34" charset="0"/>
                <a:cs typeface="Arial" panose="020B0604020202020204" pitchFamily="34" charset="0"/>
              </a:rPr>
              <a:t>practitioners;</a:t>
            </a:r>
          </a:p>
          <a:p>
            <a:pPr marL="0" lvl="0" indent="0">
              <a:buNone/>
            </a:pPr>
            <a:endParaRPr lang="en-GB" sz="1800" dirty="0">
              <a:latin typeface="Arial" panose="020B0604020202020204" pitchFamily="34" charset="0"/>
              <a:cs typeface="Arial" panose="020B0604020202020204" pitchFamily="34" charset="0"/>
            </a:endParaRPr>
          </a:p>
          <a:p>
            <a:pPr lvl="0"/>
            <a:r>
              <a:rPr lang="en-GB" sz="3800" dirty="0">
                <a:latin typeface="Arial" panose="020B0604020202020204" pitchFamily="34" charset="0"/>
                <a:cs typeface="Arial" panose="020B0604020202020204" pitchFamily="34" charset="0"/>
              </a:rPr>
              <a:t>specific on special educational needs, outcomes and special educational, health and care provision needed, with clearly identified </a:t>
            </a:r>
            <a:r>
              <a:rPr lang="en-GB" sz="3800" dirty="0" smtClean="0">
                <a:latin typeface="Arial" panose="020B0604020202020204" pitchFamily="34" charset="0"/>
                <a:cs typeface="Arial" panose="020B0604020202020204" pitchFamily="34" charset="0"/>
              </a:rPr>
              <a:t>sections; </a:t>
            </a:r>
          </a:p>
          <a:p>
            <a:pPr marL="0" lvl="0" indent="0">
              <a:buNone/>
            </a:pPr>
            <a:endParaRPr lang="en-GB" sz="1800" dirty="0">
              <a:latin typeface="Arial" panose="020B0604020202020204" pitchFamily="34" charset="0"/>
              <a:cs typeface="Arial" panose="020B0604020202020204" pitchFamily="34" charset="0"/>
            </a:endParaRPr>
          </a:p>
          <a:p>
            <a:pPr lvl="0"/>
            <a:r>
              <a:rPr lang="en-GB" sz="3800" dirty="0">
                <a:latin typeface="Arial" panose="020B0604020202020204" pitchFamily="34" charset="0"/>
                <a:cs typeface="Arial" panose="020B0604020202020204" pitchFamily="34" charset="0"/>
              </a:rPr>
              <a:t>supportive of preparation for key transition </a:t>
            </a:r>
            <a:r>
              <a:rPr lang="en-GB" sz="3800" dirty="0" smtClean="0">
                <a:latin typeface="Arial" panose="020B0604020202020204" pitchFamily="34" charset="0"/>
                <a:cs typeface="Arial" panose="020B0604020202020204" pitchFamily="34" charset="0"/>
              </a:rPr>
              <a:t>points; and </a:t>
            </a:r>
          </a:p>
          <a:p>
            <a:pPr marL="0" lvl="0" indent="0">
              <a:buNone/>
            </a:pPr>
            <a:endParaRPr lang="en-GB" sz="2100" dirty="0">
              <a:latin typeface="Arial" panose="020B0604020202020204" pitchFamily="34" charset="0"/>
              <a:cs typeface="Arial" panose="020B0604020202020204" pitchFamily="34" charset="0"/>
            </a:endParaRPr>
          </a:p>
          <a:p>
            <a:pPr lvl="0"/>
            <a:r>
              <a:rPr lang="en-GB" sz="3800" dirty="0">
                <a:latin typeface="Arial" panose="020B0604020202020204" pitchFamily="34" charset="0"/>
                <a:cs typeface="Arial" panose="020B0604020202020204" pitchFamily="34" charset="0"/>
              </a:rPr>
              <a:t>p</a:t>
            </a:r>
            <a:r>
              <a:rPr lang="en-GB" sz="3800" dirty="0" smtClean="0">
                <a:latin typeface="Arial" panose="020B0604020202020204" pitchFamily="34" charset="0"/>
                <a:cs typeface="Arial" panose="020B0604020202020204" pitchFamily="34" charset="0"/>
              </a:rPr>
              <a:t>ortable.</a:t>
            </a:r>
          </a:p>
          <a:p>
            <a:pPr marL="0" indent="0">
              <a:buNone/>
            </a:pPr>
            <a:endParaRPr lang="en-GB" sz="3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E64797E-40C4-4DB3-9A17-6A52BB8FD8A7}" type="slidenum">
              <a:rPr lang="en-GB" smtClean="0">
                <a:solidFill>
                  <a:prstClr val="black">
                    <a:tint val="75000"/>
                  </a:prstClr>
                </a:solidFill>
              </a:rPr>
              <a:pPr/>
              <a:t>39</a:t>
            </a:fld>
            <a:endParaRPr lang="en-GB" dirty="0">
              <a:solidFill>
                <a:prstClr val="black">
                  <a:tint val="75000"/>
                </a:prst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6205" y="1556792"/>
            <a:ext cx="4529566" cy="3333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14"/>
          <p:cNvSpPr>
            <a:spLocks noChangeArrowheads="1"/>
          </p:cNvSpPr>
          <p:nvPr/>
        </p:nvSpPr>
        <p:spPr bwMode="auto">
          <a:xfrm>
            <a:off x="3707904" y="5445224"/>
            <a:ext cx="5328591" cy="1022995"/>
          </a:xfrm>
          <a:prstGeom prst="wedgeRoundRectCallout">
            <a:avLst>
              <a:gd name="adj1" fmla="val -49926"/>
              <a:gd name="adj2" fmla="val -16759"/>
              <a:gd name="adj3" fmla="val 16667"/>
            </a:avLst>
          </a:prstGeom>
          <a:solidFill>
            <a:schemeClr val="accent4">
              <a:lumMod val="20000"/>
              <a:lumOff val="80000"/>
            </a:schemeClr>
          </a:solidFill>
          <a:ln w="9525">
            <a:solidFill>
              <a:schemeClr val="tx1"/>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1400" dirty="0">
                <a:solidFill>
                  <a:prstClr val="black"/>
                </a:solidFill>
                <a:latin typeface="Arial" charset="0"/>
              </a:rPr>
              <a:t>In Greenwich, </a:t>
            </a:r>
            <a:r>
              <a:rPr lang="en-GB" sz="1400" dirty="0" smtClean="0">
                <a:solidFill>
                  <a:prstClr val="black"/>
                </a:solidFill>
                <a:latin typeface="Arial" charset="0"/>
              </a:rPr>
              <a:t>families </a:t>
            </a:r>
            <a:r>
              <a:rPr lang="en-GB" sz="1400" dirty="0">
                <a:solidFill>
                  <a:prstClr val="black"/>
                </a:solidFill>
                <a:latin typeface="Arial" charset="0"/>
              </a:rPr>
              <a:t>are setting up password-protected websites personalised with music, short films and written reports </a:t>
            </a:r>
            <a:r>
              <a:rPr lang="en-GB" sz="1400" dirty="0" smtClean="0">
                <a:solidFill>
                  <a:prstClr val="black"/>
                </a:solidFill>
                <a:latin typeface="Arial" charset="0"/>
              </a:rPr>
              <a:t>to </a:t>
            </a:r>
            <a:r>
              <a:rPr lang="en-GB" sz="1400" dirty="0">
                <a:solidFill>
                  <a:prstClr val="black"/>
                </a:solidFill>
                <a:latin typeface="Arial" charset="0"/>
              </a:rPr>
              <a:t>bring their </a:t>
            </a:r>
            <a:r>
              <a:rPr lang="en-GB" sz="1400" dirty="0" smtClean="0">
                <a:solidFill>
                  <a:prstClr val="black"/>
                </a:solidFill>
                <a:latin typeface="Arial" charset="0"/>
              </a:rPr>
              <a:t>EHC plans to </a:t>
            </a:r>
            <a:r>
              <a:rPr lang="en-GB" sz="1400" dirty="0">
                <a:solidFill>
                  <a:prstClr val="black"/>
                </a:solidFill>
                <a:latin typeface="Arial" charset="0"/>
              </a:rPr>
              <a:t>life. </a:t>
            </a:r>
            <a:r>
              <a:rPr lang="en-GB" sz="1400" dirty="0" smtClean="0">
                <a:solidFill>
                  <a:prstClr val="black"/>
                </a:solidFill>
                <a:latin typeface="Arial" charset="0"/>
              </a:rPr>
              <a:t>Professionals regularly </a:t>
            </a:r>
            <a:r>
              <a:rPr lang="en-GB" sz="1400" dirty="0">
                <a:solidFill>
                  <a:prstClr val="black"/>
                </a:solidFill>
                <a:latin typeface="Arial" charset="0"/>
              </a:rPr>
              <a:t>post video clips and other </a:t>
            </a:r>
            <a:r>
              <a:rPr lang="en-GB" sz="1400" dirty="0" smtClean="0">
                <a:solidFill>
                  <a:prstClr val="black"/>
                </a:solidFill>
                <a:latin typeface="Arial" charset="0"/>
              </a:rPr>
              <a:t>information to keep the plan up to date. </a:t>
            </a:r>
            <a:endParaRPr lang="en-GB" sz="1400" dirty="0">
              <a:solidFill>
                <a:prstClr val="black"/>
              </a:solidFill>
              <a:latin typeface="Arial" charset="0"/>
            </a:endParaRPr>
          </a:p>
          <a:p>
            <a:pPr algn="ctr" eaLnBrk="1" hangingPunct="1"/>
            <a:endParaRPr lang="en-US" altLang="en-US" sz="2000" dirty="0">
              <a:solidFill>
                <a:prstClr val="black"/>
              </a:solidFill>
            </a:endParaRPr>
          </a:p>
        </p:txBody>
      </p:sp>
    </p:spTree>
    <p:extLst>
      <p:ext uri="{BB962C8B-B14F-4D97-AF65-F5344CB8AC3E}">
        <p14:creationId xmlns:p14="http://schemas.microsoft.com/office/powerpoint/2010/main" val="3902120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35149"/>
            <a:ext cx="8229600" cy="1143000"/>
          </a:xfrm>
        </p:spPr>
        <p:txBody>
          <a:bodyPr>
            <a:normAutofit/>
          </a:bodyPr>
          <a:lstStyle/>
          <a:p>
            <a:pPr algn="l"/>
            <a:r>
              <a:rPr lang="en-GB" sz="4000" dirty="0" smtClean="0">
                <a:solidFill>
                  <a:schemeClr val="tx2"/>
                </a:solidFill>
                <a:latin typeface="Arial" panose="020B0604020202020204" pitchFamily="34" charset="0"/>
                <a:cs typeface="Arial" panose="020B0604020202020204" pitchFamily="34" charset="0"/>
              </a:rPr>
              <a:t>1. Overview of slides</a:t>
            </a:r>
            <a:endParaRPr lang="en-GB" sz="4000" dirty="0">
              <a:solidFill>
                <a:schemeClr val="tx2"/>
              </a:solidFill>
              <a:latin typeface="Arial" panose="020B0604020202020204" pitchFamily="34" charset="0"/>
              <a:cs typeface="Arial" panose="020B0604020202020204" pitchFamily="34" charset="0"/>
            </a:endParaRPr>
          </a:p>
        </p:txBody>
      </p:sp>
      <p:sp>
        <p:nvSpPr>
          <p:cNvPr id="5" name="Rectangle 4"/>
          <p:cNvSpPr/>
          <p:nvPr/>
        </p:nvSpPr>
        <p:spPr>
          <a:xfrm>
            <a:off x="467544" y="1412776"/>
            <a:ext cx="8280920" cy="5909310"/>
          </a:xfrm>
          <a:prstGeom prst="rect">
            <a:avLst/>
          </a:prstGeom>
        </p:spPr>
        <p:txBody>
          <a:bodyPr wrap="square">
            <a:spAutoFit/>
          </a:bodyPr>
          <a:lstStyle/>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The SEND reforms require a whole school approach to SEND. It is essential that the whole school community, governors, teaching and non-teaching staff, young people and parents, understand what the reforms mean for them.</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This slide pack has been designed to help school leaders in mainstream schools engage governors and staff so that they understand what is changing and what isn’t changing. It is not </a:t>
            </a:r>
            <a:r>
              <a:rPr lang="en-GB" altLang="en-US" dirty="0">
                <a:latin typeface="Arial" panose="020B0604020202020204" pitchFamily="34" charset="0"/>
                <a:cs typeface="Arial" panose="020B0604020202020204" pitchFamily="34" charset="0"/>
              </a:rPr>
              <a:t>formal department </a:t>
            </a:r>
            <a:r>
              <a:rPr lang="en-GB" altLang="en-US" dirty="0" smtClean="0">
                <a:latin typeface="Arial" panose="020B0604020202020204" pitchFamily="34" charset="0"/>
                <a:cs typeface="Arial" panose="020B0604020202020204" pitchFamily="34" charset="0"/>
              </a:rPr>
              <a:t>guidance. </a:t>
            </a:r>
            <a:endParaRPr lang="en-GB" altLang="en-US" dirty="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 presentation is in sections </a:t>
            </a:r>
            <a:r>
              <a:rPr lang="en-GB" dirty="0" smtClean="0">
                <a:latin typeface="Arial" panose="020B0604020202020204" pitchFamily="34" charset="0"/>
                <a:cs typeface="Arial" panose="020B0604020202020204" pitchFamily="34" charset="0"/>
              </a:rPr>
              <a:t>to enable those using it to pick out the slides most relevant to their audience. It is supported by further information and links in the notes sections.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The slides have been developed by the Department in partnership with the Joint Professional Association SEND Forum, comprising representatives from ASCL, ATL, NAHT, NASUWT, NUT and Voice; as well as Achievement for All, London Leadership Strategy a</a:t>
            </a:r>
            <a:r>
              <a:rPr lang="en-GB" altLang="en-US" dirty="0" smtClean="0">
                <a:latin typeface="Arial" panose="020B0604020202020204" pitchFamily="34" charset="0"/>
                <a:cs typeface="Arial" panose="020B0604020202020204" pitchFamily="34" charset="0"/>
              </a:rPr>
              <a:t>nd organisations representing disabled children and their families.  </a:t>
            </a:r>
          </a:p>
          <a:p>
            <a:r>
              <a:rPr lang="en-GB" dirty="0" smtClean="0"/>
              <a:t> </a:t>
            </a:r>
            <a:endParaRPr lang="en-GB" dirty="0"/>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65655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850106"/>
          </a:xfrm>
        </p:spPr>
        <p:txBody>
          <a:bodyPr>
            <a:noAutofit/>
          </a:bodyPr>
          <a:lstStyle/>
          <a:p>
            <a:pPr algn="l"/>
            <a:r>
              <a:rPr lang="en-GB" sz="4000" b="0" dirty="0" smtClean="0">
                <a:solidFill>
                  <a:schemeClr val="tx2"/>
                </a:solidFill>
              </a:rPr>
              <a:t>6. Reform in practice: Personal budgets</a:t>
            </a:r>
            <a:endParaRPr lang="en-GB" sz="4000" b="0" dirty="0">
              <a:solidFill>
                <a:schemeClr val="tx2"/>
              </a:solidFill>
            </a:endParaRPr>
          </a:p>
        </p:txBody>
      </p:sp>
      <p:sp>
        <p:nvSpPr>
          <p:cNvPr id="4" name="Slide Number Placeholder 3"/>
          <p:cNvSpPr>
            <a:spLocks noGrp="1"/>
          </p:cNvSpPr>
          <p:nvPr>
            <p:ph type="sldNum" sz="quarter" idx="12"/>
          </p:nvPr>
        </p:nvSpPr>
        <p:spPr/>
        <p:txBody>
          <a:bodyPr/>
          <a:lstStyle/>
          <a:p>
            <a:fld id="{2E64797E-40C4-4DB3-9A17-6A52BB8FD8A7}" type="slidenum">
              <a:rPr lang="en-GB" smtClean="0">
                <a:solidFill>
                  <a:prstClr val="black">
                    <a:tint val="75000"/>
                  </a:prstClr>
                </a:solidFill>
              </a:rPr>
              <a:pPr/>
              <a:t>40</a:t>
            </a:fld>
            <a:endParaRPr lang="en-GB" dirty="0">
              <a:solidFill>
                <a:prstClr val="black">
                  <a:tint val="75000"/>
                </a:prstClr>
              </a:solidFill>
            </a:endParaRPr>
          </a:p>
        </p:txBody>
      </p:sp>
      <p:sp>
        <p:nvSpPr>
          <p:cNvPr id="7" name="Content Placeholder 1"/>
          <p:cNvSpPr>
            <a:spLocks noGrp="1"/>
          </p:cNvSpPr>
          <p:nvPr>
            <p:ph idx="1"/>
          </p:nvPr>
        </p:nvSpPr>
        <p:spPr>
          <a:xfrm>
            <a:off x="467544" y="1484784"/>
            <a:ext cx="8054280" cy="4351338"/>
          </a:xfrm>
        </p:spPr>
        <p:txBody>
          <a:bodyPr>
            <a:normAutofit/>
          </a:bodyPr>
          <a:lstStyle/>
          <a:p>
            <a:r>
              <a:rPr lang="en-GB" sz="1800" dirty="0" smtClean="0">
                <a:latin typeface="Arial" panose="020B0604020202020204" pitchFamily="34" charset="0"/>
                <a:cs typeface="Arial" panose="020B0604020202020204" pitchFamily="34" charset="0"/>
              </a:rPr>
              <a:t>A personal budget is an amount of money identified to deliver parts of the provision set out in an EHC plan. </a:t>
            </a:r>
          </a:p>
          <a:p>
            <a:endParaRPr lang="en-GB" sz="1800" dirty="0" smtClean="0">
              <a:latin typeface="Arial" panose="020B0604020202020204" pitchFamily="34" charset="0"/>
              <a:cs typeface="Arial" panose="020B0604020202020204" pitchFamily="34" charset="0"/>
            </a:endParaRPr>
          </a:p>
          <a:p>
            <a:r>
              <a:rPr lang="en-GB" sz="1800" dirty="0" smtClean="0">
                <a:latin typeface="Arial" panose="020B0604020202020204" pitchFamily="34" charset="0"/>
                <a:cs typeface="Arial" panose="020B0604020202020204" pitchFamily="34" charset="0"/>
              </a:rPr>
              <a:t>Families can request a </a:t>
            </a:r>
            <a:r>
              <a:rPr lang="en-GB" sz="1800" dirty="0">
                <a:latin typeface="Arial" panose="020B0604020202020204" pitchFamily="34" charset="0"/>
                <a:cs typeface="Arial" panose="020B0604020202020204" pitchFamily="34" charset="0"/>
              </a:rPr>
              <a:t>personal budget as </a:t>
            </a:r>
            <a:r>
              <a:rPr lang="en-GB" sz="1800" dirty="0" smtClean="0">
                <a:latin typeface="Arial" panose="020B0604020202020204" pitchFamily="34" charset="0"/>
                <a:cs typeface="Arial" panose="020B0604020202020204" pitchFamily="34" charset="0"/>
              </a:rPr>
              <a:t>part of the planning process (in drawing up Plan or at Annual Review</a:t>
            </a:r>
            <a:r>
              <a:rPr lang="en-GB" sz="1800" dirty="0">
                <a:latin typeface="Arial" panose="020B0604020202020204" pitchFamily="34" charset="0"/>
                <a:cs typeface="Arial" panose="020B0604020202020204" pitchFamily="34" charset="0"/>
              </a:rPr>
              <a:t>). </a:t>
            </a:r>
            <a:endParaRPr lang="en-GB" sz="1800" dirty="0" smtClean="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Can include funding from education, health and social care – in education, funding for personal budgets will be for more specialist or individualised provision (funded through the high needs block) rather than services the school is expected to provide as part of the local </a:t>
            </a:r>
            <a:r>
              <a:rPr lang="en-GB" sz="1800" dirty="0" smtClean="0">
                <a:latin typeface="Arial" panose="020B0604020202020204" pitchFamily="34" charset="0"/>
                <a:cs typeface="Arial" panose="020B0604020202020204" pitchFamily="34" charset="0"/>
              </a:rPr>
              <a:t>offer.</a:t>
            </a:r>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r>
              <a:rPr lang="en-GB" sz="1800" dirty="0" smtClean="0">
                <a:latin typeface="Arial" panose="020B0604020202020204" pitchFamily="34" charset="0"/>
                <a:cs typeface="Arial" panose="020B0604020202020204" pitchFamily="34" charset="0"/>
              </a:rPr>
              <a:t>A local authority must secure a school’s agreement where any provision, bought by the parent/young person using a direct payment, will be provided on the school’s premises.</a:t>
            </a:r>
          </a:p>
          <a:p>
            <a:pPr marL="0" indent="0">
              <a:buNone/>
            </a:pPr>
            <a:endParaRPr lang="en-GB" sz="1800" dirty="0" smtClean="0">
              <a:latin typeface="Arial" panose="020B0604020202020204" pitchFamily="34" charset="0"/>
              <a:cs typeface="Arial" panose="020B0604020202020204" pitchFamily="34" charset="0"/>
            </a:endParaRPr>
          </a:p>
          <a:p>
            <a:pPr marL="0" indent="0">
              <a:buNone/>
            </a:pPr>
            <a:endParaRPr lang="en-GB" sz="1800" dirty="0" smtClean="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endParaRPr lang="en-GB"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54127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8080" y="1916832"/>
            <a:ext cx="8229600" cy="4525963"/>
          </a:xfrm>
        </p:spPr>
        <p:txBody>
          <a:bodyPr>
            <a:normAutofit fontScale="55000" lnSpcReduction="20000"/>
          </a:bodyPr>
          <a:lstStyle/>
          <a:p>
            <a:pPr hangingPunct="0"/>
            <a:r>
              <a:rPr lang="en-GB" dirty="0">
                <a:latin typeface="Arial" panose="020B0604020202020204" pitchFamily="34" charset="0"/>
                <a:cs typeface="Arial" panose="020B0604020202020204" pitchFamily="34" charset="0"/>
              </a:rPr>
              <a:t>Children and young people who have a statement or receive provision in further education as a result of a LDA will be transferred to the new system gradually:</a:t>
            </a:r>
          </a:p>
          <a:p>
            <a:pPr marL="0" indent="0" hangingPunct="0">
              <a:buNone/>
            </a:pPr>
            <a:endParaRPr lang="en-GB" sz="3300" dirty="0">
              <a:latin typeface="Arial" panose="020B0604020202020204" pitchFamily="34" charset="0"/>
              <a:cs typeface="Arial" panose="020B0604020202020204" pitchFamily="34" charset="0"/>
            </a:endParaRPr>
          </a:p>
          <a:p>
            <a:pPr lvl="1"/>
            <a:r>
              <a:rPr lang="en-GB" sz="3300" dirty="0">
                <a:latin typeface="Arial" panose="020B0604020202020204" pitchFamily="34" charset="0"/>
                <a:cs typeface="Arial" panose="020B0604020202020204" pitchFamily="34" charset="0"/>
              </a:rPr>
              <a:t>young people in further education with an </a:t>
            </a:r>
            <a:r>
              <a:rPr lang="en-GB" sz="3300" b="1" dirty="0">
                <a:latin typeface="Arial" panose="020B0604020202020204" pitchFamily="34" charset="0"/>
                <a:cs typeface="Arial" panose="020B0604020202020204" pitchFamily="34" charset="0"/>
              </a:rPr>
              <a:t>LDA</a:t>
            </a:r>
            <a:r>
              <a:rPr lang="en-GB" sz="3300" dirty="0">
                <a:latin typeface="Arial" panose="020B0604020202020204" pitchFamily="34" charset="0"/>
                <a:cs typeface="Arial" panose="020B0604020202020204" pitchFamily="34" charset="0"/>
              </a:rPr>
              <a:t> will transfer to the new system by 1 September 2016; and</a:t>
            </a:r>
          </a:p>
          <a:p>
            <a:pPr lvl="1"/>
            <a:r>
              <a:rPr lang="en-GB" sz="3300" dirty="0">
                <a:latin typeface="Arial" panose="020B0604020202020204" pitchFamily="34" charset="0"/>
                <a:cs typeface="Arial" panose="020B0604020202020204" pitchFamily="34" charset="0"/>
              </a:rPr>
              <a:t>children and young people </a:t>
            </a:r>
            <a:r>
              <a:rPr lang="en-GB" sz="3300" dirty="0" smtClean="0">
                <a:latin typeface="Arial" panose="020B0604020202020204" pitchFamily="34" charset="0"/>
                <a:cs typeface="Arial" panose="020B0604020202020204" pitchFamily="34" charset="0"/>
              </a:rPr>
              <a:t>with a </a:t>
            </a:r>
            <a:r>
              <a:rPr lang="en-GB" sz="3300" b="1" dirty="0" smtClean="0">
                <a:latin typeface="Arial" panose="020B0604020202020204" pitchFamily="34" charset="0"/>
                <a:cs typeface="Arial" panose="020B0604020202020204" pitchFamily="34" charset="0"/>
              </a:rPr>
              <a:t>statement</a:t>
            </a:r>
            <a:r>
              <a:rPr lang="en-GB" sz="3300" dirty="0" smtClean="0">
                <a:latin typeface="Arial" panose="020B0604020202020204" pitchFamily="34" charset="0"/>
                <a:cs typeface="Arial" panose="020B0604020202020204" pitchFamily="34" charset="0"/>
              </a:rPr>
              <a:t> </a:t>
            </a:r>
            <a:r>
              <a:rPr lang="en-GB" sz="3300" dirty="0">
                <a:latin typeface="Arial" panose="020B0604020202020204" pitchFamily="34" charset="0"/>
                <a:cs typeface="Arial" panose="020B0604020202020204" pitchFamily="34" charset="0"/>
              </a:rPr>
              <a:t>will transfer by 1 April 2018.</a:t>
            </a:r>
          </a:p>
          <a:p>
            <a:pPr marL="0" indent="0" hangingPunct="0">
              <a:buNone/>
            </a:pPr>
            <a:endParaRPr lang="en-GB" sz="1900" dirty="0">
              <a:latin typeface="Arial" panose="020B0604020202020204" pitchFamily="34" charset="0"/>
              <a:cs typeface="Arial" panose="020B0604020202020204" pitchFamily="34" charset="0"/>
            </a:endParaRPr>
          </a:p>
          <a:p>
            <a:pPr hangingPunct="0"/>
            <a:r>
              <a:rPr lang="en-GB" dirty="0">
                <a:latin typeface="Arial" panose="020B0604020202020204" pitchFamily="34" charset="0"/>
                <a:cs typeface="Arial" panose="020B0604020202020204" pitchFamily="34" charset="0"/>
              </a:rPr>
              <a:t>To ensure that support continues for these children and young people, the legislation relating to statements and LDAs will remain in force during the transition period.</a:t>
            </a:r>
          </a:p>
          <a:p>
            <a:pPr marL="0" indent="0" hangingPunct="0">
              <a:buNone/>
            </a:pPr>
            <a:endParaRPr lang="en-GB" sz="1900" dirty="0">
              <a:latin typeface="Arial" panose="020B0604020202020204" pitchFamily="34" charset="0"/>
              <a:cs typeface="Arial" panose="020B0604020202020204" pitchFamily="34" charset="0"/>
            </a:endParaRPr>
          </a:p>
          <a:p>
            <a:pPr hangingPunct="0"/>
            <a:r>
              <a:rPr lang="en-GB" dirty="0">
                <a:latin typeface="Arial" panose="020B0604020202020204" pitchFamily="34" charset="0"/>
                <a:cs typeface="Arial" panose="020B0604020202020204" pitchFamily="34" charset="0"/>
              </a:rPr>
              <a:t>Local authorities will be expected to transfer children and young people to the new system in advance of key transition points in their education such as when they move from primary to secondary school. </a:t>
            </a:r>
            <a:endParaRPr lang="en-GB" dirty="0" smtClean="0">
              <a:latin typeface="Arial" panose="020B0604020202020204" pitchFamily="34" charset="0"/>
              <a:cs typeface="Arial" panose="020B0604020202020204" pitchFamily="34" charset="0"/>
            </a:endParaRPr>
          </a:p>
          <a:p>
            <a:pPr marL="0" indent="0" hangingPunct="0">
              <a:buNone/>
            </a:pPr>
            <a:endParaRPr lang="en-GB" sz="2200" dirty="0">
              <a:latin typeface="Arial" panose="020B0604020202020204" pitchFamily="34" charset="0"/>
              <a:cs typeface="Arial" panose="020B0604020202020204" pitchFamily="34" charset="0"/>
            </a:endParaRPr>
          </a:p>
          <a:p>
            <a:pPr hangingPunct="0"/>
            <a:r>
              <a:rPr lang="en-GB" dirty="0" smtClean="0">
                <a:latin typeface="Arial" panose="020B0604020202020204" pitchFamily="34" charset="0"/>
                <a:cs typeface="Arial" panose="020B0604020202020204" pitchFamily="34" charset="0"/>
              </a:rPr>
              <a:t>There </a:t>
            </a:r>
            <a:r>
              <a:rPr lang="en-GB" dirty="0">
                <a:latin typeface="Arial" panose="020B0604020202020204" pitchFamily="34" charset="0"/>
                <a:cs typeface="Arial" panose="020B0604020202020204" pitchFamily="34" charset="0"/>
              </a:rPr>
              <a:t>will be Independent Supporters on hand for families who need them, to help make the transfer as simple as possible.</a:t>
            </a:r>
          </a:p>
          <a:p>
            <a:pPr marL="0" indent="0">
              <a:buNone/>
            </a:pPr>
            <a:endParaRPr lang="en-GB" dirty="0"/>
          </a:p>
        </p:txBody>
      </p:sp>
      <p:sp>
        <p:nvSpPr>
          <p:cNvPr id="4" name="Title 1"/>
          <p:cNvSpPr txBox="1">
            <a:spLocks/>
          </p:cNvSpPr>
          <p:nvPr/>
        </p:nvSpPr>
        <p:spPr>
          <a:xfrm>
            <a:off x="145232" y="188640"/>
            <a:ext cx="8755296" cy="15121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solidFill>
                  <a:schemeClr val="tx2"/>
                </a:solidFill>
                <a:latin typeface="Arial" panose="020B0604020202020204" pitchFamily="34" charset="0"/>
                <a:cs typeface="Arial" panose="020B0604020202020204" pitchFamily="34" charset="0"/>
              </a:rPr>
              <a:t>6. </a:t>
            </a:r>
            <a:r>
              <a:rPr lang="en-GB" sz="4000" dirty="0">
                <a:solidFill>
                  <a:schemeClr val="tx2"/>
                </a:solidFill>
                <a:latin typeface="Arial" panose="020B0604020202020204" pitchFamily="34" charset="0"/>
                <a:cs typeface="Arial" panose="020B0604020202020204" pitchFamily="34" charset="0"/>
              </a:rPr>
              <a:t>R</a:t>
            </a:r>
            <a:r>
              <a:rPr lang="en-GB" sz="4000" dirty="0" smtClean="0">
                <a:solidFill>
                  <a:schemeClr val="tx2"/>
                </a:solidFill>
                <a:latin typeface="Arial" panose="020B0604020202020204" pitchFamily="34" charset="0"/>
                <a:cs typeface="Arial" panose="020B0604020202020204" pitchFamily="34" charset="0"/>
              </a:rPr>
              <a:t>eform in practice: Transition from statements and learning difficulty assessments</a:t>
            </a:r>
            <a:endParaRPr lang="en-GB" sz="4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51770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GB" sz="1800" dirty="0">
                <a:latin typeface="Arial" panose="020B0604020202020204" pitchFamily="34" charset="0"/>
                <a:cs typeface="Arial" panose="020B0604020202020204" pitchFamily="34" charset="0"/>
              </a:rPr>
              <a:t>SEN support </a:t>
            </a:r>
            <a:r>
              <a:rPr lang="en-GB" sz="1800" dirty="0" smtClean="0">
                <a:latin typeface="Arial" panose="020B0604020202020204" pitchFamily="34" charset="0"/>
                <a:cs typeface="Arial" panose="020B0604020202020204" pitchFamily="34" charset="0"/>
              </a:rPr>
              <a:t> replaces  School Action / School Action Plus.  It is the category of support for children with SEN but not on EHC plans.  </a:t>
            </a:r>
          </a:p>
          <a:p>
            <a:pPr marL="0" indent="0">
              <a:buNone/>
            </a:pPr>
            <a:endParaRPr lang="en-GB" sz="1800" dirty="0" smtClean="0">
              <a:latin typeface="Arial" panose="020B0604020202020204" pitchFamily="34" charset="0"/>
              <a:cs typeface="Arial" panose="020B0604020202020204" pitchFamily="34" charset="0"/>
            </a:endParaRPr>
          </a:p>
          <a:p>
            <a:pPr lvl="1">
              <a:buFont typeface="Arial" panose="020B0604020202020204" pitchFamily="34" charset="0"/>
              <a:buChar char="•"/>
            </a:pPr>
            <a:r>
              <a:rPr lang="en-GB" sz="1800" dirty="0">
                <a:latin typeface="Arial" panose="020B0604020202020204" pitchFamily="34" charset="0"/>
                <a:cs typeface="Arial" panose="020B0604020202020204" pitchFamily="34" charset="0"/>
              </a:rPr>
              <a:t>It focuses the system on the impact of the support provided to that individual child, rather than how children access support according to the category they fit into. </a:t>
            </a:r>
            <a:endParaRPr lang="en-GB" sz="1800" dirty="0" smtClean="0">
              <a:latin typeface="Arial" panose="020B0604020202020204" pitchFamily="34" charset="0"/>
              <a:cs typeface="Arial" panose="020B0604020202020204" pitchFamily="34" charset="0"/>
            </a:endParaRPr>
          </a:p>
          <a:p>
            <a:pPr marL="457200" lvl="1" indent="0">
              <a:buNone/>
            </a:pPr>
            <a:endParaRPr lang="en-GB" sz="1800" dirty="0" smtClean="0">
              <a:latin typeface="Arial" panose="020B0604020202020204" pitchFamily="34" charset="0"/>
              <a:cs typeface="Arial" panose="020B0604020202020204" pitchFamily="34" charset="0"/>
            </a:endParaRPr>
          </a:p>
          <a:p>
            <a:pPr lvl="1">
              <a:buFont typeface="Arial" panose="020B0604020202020204" pitchFamily="34" charset="0"/>
              <a:buChar char="•"/>
            </a:pPr>
            <a:r>
              <a:rPr lang="en-GB" sz="1800" dirty="0" smtClean="0">
                <a:latin typeface="Arial" panose="020B0604020202020204" pitchFamily="34" charset="0"/>
                <a:cs typeface="Arial" panose="020B0604020202020204" pitchFamily="34" charset="0"/>
              </a:rPr>
              <a:t>It places  emphasises on a graduated approach (assess, plan, do and review).</a:t>
            </a:r>
          </a:p>
          <a:p>
            <a:pPr marL="457200" lvl="1" indent="0">
              <a:buNone/>
            </a:pPr>
            <a:endParaRPr lang="en-GB" sz="1800" dirty="0" smtClean="0">
              <a:latin typeface="Arial" panose="020B0604020202020204" pitchFamily="34" charset="0"/>
              <a:cs typeface="Arial" panose="020B0604020202020204" pitchFamily="34" charset="0"/>
            </a:endParaRPr>
          </a:p>
          <a:p>
            <a:pPr lvl="1">
              <a:buFont typeface="Arial" panose="020B0604020202020204" pitchFamily="34" charset="0"/>
              <a:buChar char="•"/>
            </a:pPr>
            <a:r>
              <a:rPr lang="en-GB" sz="1800" dirty="0" smtClean="0">
                <a:latin typeface="Arial" panose="020B0604020202020204" pitchFamily="34" charset="0"/>
                <a:cs typeface="Arial" panose="020B0604020202020204" pitchFamily="34" charset="0"/>
              </a:rPr>
              <a:t>The </a:t>
            </a:r>
            <a:r>
              <a:rPr lang="en-GB" sz="1800" dirty="0">
                <a:latin typeface="Arial" panose="020B0604020202020204" pitchFamily="34" charset="0"/>
                <a:cs typeface="Arial" panose="020B0604020202020204" pitchFamily="34" charset="0"/>
              </a:rPr>
              <a:t>aim is to improve the experience and outcomes  of school for all </a:t>
            </a:r>
            <a:r>
              <a:rPr lang="en-GB" sz="1800" dirty="0" smtClean="0">
                <a:latin typeface="Arial" panose="020B0604020202020204" pitchFamily="34" charset="0"/>
                <a:cs typeface="Arial" panose="020B0604020202020204" pitchFamily="34" charset="0"/>
              </a:rPr>
              <a:t>pupils </a:t>
            </a:r>
            <a:r>
              <a:rPr lang="en-GB" sz="1800" dirty="0">
                <a:latin typeface="Arial" panose="020B0604020202020204" pitchFamily="34" charset="0"/>
                <a:cs typeface="Arial" panose="020B0604020202020204" pitchFamily="34" charset="0"/>
              </a:rPr>
              <a:t>ensuring high quality teaching and </a:t>
            </a:r>
            <a:r>
              <a:rPr lang="en-GB" sz="1800" dirty="0" smtClean="0">
                <a:latin typeface="Arial" panose="020B0604020202020204" pitchFamily="34" charset="0"/>
                <a:cs typeface="Arial" panose="020B0604020202020204" pitchFamily="34" charset="0"/>
              </a:rPr>
              <a:t>learning</a:t>
            </a:r>
            <a:r>
              <a:rPr lang="en-GB" sz="1800" dirty="0">
                <a:latin typeface="Arial" panose="020B0604020202020204" pitchFamily="34" charset="0"/>
                <a:cs typeface="Arial" panose="020B0604020202020204" pitchFamily="34" charset="0"/>
              </a:rPr>
              <a:t>.</a:t>
            </a:r>
            <a:endParaRPr lang="en-GB" sz="1800" dirty="0" smtClean="0">
              <a:latin typeface="Arial" panose="020B0604020202020204" pitchFamily="34" charset="0"/>
              <a:cs typeface="Arial" panose="020B0604020202020204" pitchFamily="34" charset="0"/>
            </a:endParaRPr>
          </a:p>
        </p:txBody>
      </p:sp>
      <p:sp>
        <p:nvSpPr>
          <p:cNvPr id="4" name="Title 1"/>
          <p:cNvSpPr txBox="1">
            <a:spLocks/>
          </p:cNvSpPr>
          <p:nvPr/>
        </p:nvSpPr>
        <p:spPr>
          <a:xfrm>
            <a:off x="395536" y="-6846"/>
            <a:ext cx="8539272" cy="151216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solidFill>
                  <a:schemeClr val="tx2"/>
                </a:solidFill>
                <a:latin typeface="Arial" panose="020B0604020202020204" pitchFamily="34" charset="0"/>
                <a:cs typeface="Arial" panose="020B0604020202020204" pitchFamily="34" charset="0"/>
              </a:rPr>
              <a:t>6. Reform in practice: SEN Support</a:t>
            </a:r>
            <a:endParaRPr lang="en-GB" sz="4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79160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1804" y="260648"/>
            <a:ext cx="7772400" cy="1470025"/>
          </a:xfrm>
        </p:spPr>
        <p:txBody>
          <a:bodyPr>
            <a:normAutofit fontScale="90000"/>
          </a:bodyPr>
          <a:lstStyle/>
          <a:p>
            <a:r>
              <a:rPr lang="en-GB" dirty="0" smtClean="0">
                <a:solidFill>
                  <a:schemeClr val="tx2"/>
                </a:solidFill>
                <a:latin typeface="Arial" panose="020B0604020202020204" pitchFamily="34" charset="0"/>
                <a:cs typeface="Arial" panose="020B0604020202020204" pitchFamily="34" charset="0"/>
              </a:rPr>
              <a:t>6. Reform in practice: The Graduated Response</a:t>
            </a:r>
            <a:br>
              <a:rPr lang="en-GB" dirty="0" smtClean="0">
                <a:solidFill>
                  <a:schemeClr val="tx2"/>
                </a:solidFill>
                <a:latin typeface="Arial" panose="020B0604020202020204" pitchFamily="34" charset="0"/>
                <a:cs typeface="Arial" panose="020B0604020202020204" pitchFamily="34" charset="0"/>
              </a:rPr>
            </a:br>
            <a:endParaRPr lang="en-GB" dirty="0">
              <a:solidFill>
                <a:schemeClr val="tx2"/>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772816"/>
            <a:ext cx="8136904" cy="4941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82986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95536" y="-6846"/>
            <a:ext cx="8539272" cy="151216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solidFill>
                  <a:schemeClr val="tx2"/>
                </a:solidFill>
                <a:latin typeface="Arial" panose="020B0604020202020204" pitchFamily="34" charset="0"/>
                <a:cs typeface="Arial" panose="020B0604020202020204" pitchFamily="34" charset="0"/>
              </a:rPr>
              <a:t>6. Reform in practice: Assessing and reviewing </a:t>
            </a:r>
            <a:r>
              <a:rPr lang="en-GB" sz="4000" dirty="0">
                <a:solidFill>
                  <a:schemeClr val="tx2"/>
                </a:solidFill>
                <a:latin typeface="Arial" panose="020B0604020202020204" pitchFamily="34" charset="0"/>
                <a:cs typeface="Arial" panose="020B0604020202020204" pitchFamily="34" charset="0"/>
              </a:rPr>
              <a:t>p</a:t>
            </a:r>
            <a:r>
              <a:rPr lang="en-GB" sz="4000" dirty="0" smtClean="0">
                <a:solidFill>
                  <a:schemeClr val="tx2"/>
                </a:solidFill>
                <a:latin typeface="Arial" panose="020B0604020202020204" pitchFamily="34" charset="0"/>
                <a:cs typeface="Arial" panose="020B0604020202020204" pitchFamily="34" charset="0"/>
              </a:rPr>
              <a:t>rogress </a:t>
            </a:r>
            <a:endParaRPr lang="en-GB" sz="4000" dirty="0">
              <a:solidFill>
                <a:schemeClr val="tx2"/>
              </a:solidFill>
              <a:latin typeface="Arial" panose="020B0604020202020204" pitchFamily="34" charset="0"/>
              <a:cs typeface="Arial" panose="020B0604020202020204" pitchFamily="34" charset="0"/>
            </a:endParaRPr>
          </a:p>
        </p:txBody>
      </p:sp>
      <p:sp>
        <p:nvSpPr>
          <p:cNvPr id="2" name="TextBox 1"/>
          <p:cNvSpPr txBox="1"/>
          <p:nvPr/>
        </p:nvSpPr>
        <p:spPr>
          <a:xfrm>
            <a:off x="488708" y="1505347"/>
            <a:ext cx="8352928" cy="4856714"/>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Classroom or subject teacher working with the SENCO should </a:t>
            </a:r>
            <a:r>
              <a:rPr lang="en-GB" dirty="0" smtClean="0">
                <a:solidFill>
                  <a:prstClr val="black"/>
                </a:solidFill>
                <a:latin typeface="Arial" panose="020B0604020202020204" pitchFamily="34" charset="0"/>
                <a:cs typeface="Arial" panose="020B0604020202020204" pitchFamily="34" charset="0"/>
              </a:rPr>
              <a:t>assess where </a:t>
            </a:r>
            <a:r>
              <a:rPr lang="en-GB" dirty="0">
                <a:solidFill>
                  <a:prstClr val="black"/>
                </a:solidFill>
                <a:latin typeface="Arial" panose="020B0604020202020204" pitchFamily="34" charset="0"/>
                <a:cs typeface="Arial" panose="020B0604020202020204" pitchFamily="34" charset="0"/>
              </a:rPr>
              <a:t>a child is not making adequate progress, despite high quality teaching targeted at an area of </a:t>
            </a:r>
            <a:r>
              <a:rPr lang="en-GB" dirty="0" smtClean="0">
                <a:solidFill>
                  <a:prstClr val="black"/>
                </a:solidFill>
                <a:latin typeface="Arial" panose="020B0604020202020204" pitchFamily="34" charset="0"/>
                <a:cs typeface="Arial" panose="020B0604020202020204" pitchFamily="34" charset="0"/>
              </a:rPr>
              <a:t>weakness. </a:t>
            </a:r>
          </a:p>
          <a:p>
            <a:endParaRPr lang="en-GB" dirty="0">
              <a:solidFill>
                <a:prstClr val="black"/>
              </a:solidFill>
              <a:latin typeface="Arial" panose="020B0604020202020204" pitchFamily="34" charset="0"/>
              <a:cs typeface="Arial" panose="020B0604020202020204" pitchFamily="34" charset="0"/>
            </a:endParaRPr>
          </a:p>
          <a:p>
            <a:r>
              <a:rPr lang="en-GB" dirty="0" smtClean="0">
                <a:solidFill>
                  <a:prstClr val="black"/>
                </a:solidFill>
                <a:latin typeface="Arial" panose="020B0604020202020204" pitchFamily="34" charset="0"/>
                <a:cs typeface="Arial" panose="020B0604020202020204" pitchFamily="34" charset="0"/>
              </a:rPr>
              <a:t>They should draw on evidence from a </a:t>
            </a:r>
            <a:r>
              <a:rPr lang="en-GB" dirty="0">
                <a:solidFill>
                  <a:prstClr val="black"/>
                </a:solidFill>
                <a:latin typeface="Arial" panose="020B0604020202020204" pitchFamily="34" charset="0"/>
                <a:cs typeface="Arial" panose="020B0604020202020204" pitchFamily="34" charset="0"/>
              </a:rPr>
              <a:t>clear analysis of pupil’s </a:t>
            </a:r>
            <a:r>
              <a:rPr lang="en-GB" dirty="0" smtClean="0">
                <a:solidFill>
                  <a:prstClr val="black"/>
                </a:solidFill>
                <a:latin typeface="Arial" panose="020B0604020202020204" pitchFamily="34" charset="0"/>
                <a:cs typeface="Arial" panose="020B0604020202020204" pitchFamily="34" charset="0"/>
              </a:rPr>
              <a:t>need such as:  </a:t>
            </a:r>
          </a:p>
          <a:p>
            <a:endParaRPr lang="en-GB" dirty="0" smtClean="0">
              <a:solidFill>
                <a:prstClr val="black"/>
              </a:solidFill>
              <a:latin typeface="Arial" panose="020B0604020202020204" pitchFamily="34" charset="0"/>
              <a:cs typeface="Arial" panose="020B0604020202020204" pitchFamily="34" charset="0"/>
            </a:endParaRPr>
          </a:p>
          <a:p>
            <a:pPr marL="361950" lvl="1" indent="-361950">
              <a:spcBef>
                <a:spcPct val="20000"/>
              </a:spcBef>
              <a:buFont typeface="Arial" panose="020B0604020202020204" pitchFamily="34" charset="0"/>
              <a:buChar char="•"/>
            </a:pPr>
            <a:r>
              <a:rPr lang="en-GB" dirty="0" smtClean="0">
                <a:solidFill>
                  <a:prstClr val="black"/>
                </a:solidFill>
                <a:latin typeface="Arial" panose="020B0604020202020204" pitchFamily="34" charset="0"/>
                <a:cs typeface="Arial" panose="020B0604020202020204" pitchFamily="34" charset="0"/>
              </a:rPr>
              <a:t>teacher’s </a:t>
            </a:r>
            <a:r>
              <a:rPr lang="en-GB" dirty="0">
                <a:solidFill>
                  <a:prstClr val="black"/>
                </a:solidFill>
                <a:latin typeface="Arial" panose="020B0604020202020204" pitchFamily="34" charset="0"/>
                <a:cs typeface="Arial" panose="020B0604020202020204" pitchFamily="34" charset="0"/>
              </a:rPr>
              <a:t>assessment and experience of the </a:t>
            </a:r>
            <a:r>
              <a:rPr lang="en-GB" dirty="0" smtClean="0">
                <a:solidFill>
                  <a:prstClr val="black"/>
                </a:solidFill>
                <a:latin typeface="Arial" panose="020B0604020202020204" pitchFamily="34" charset="0"/>
                <a:cs typeface="Arial" panose="020B0604020202020204" pitchFamily="34" charset="0"/>
              </a:rPr>
              <a:t>pupil; </a:t>
            </a:r>
          </a:p>
          <a:p>
            <a:pPr marL="361950" lvl="1" indent="-361950">
              <a:spcBef>
                <a:spcPct val="20000"/>
              </a:spcBef>
              <a:buFont typeface="Arial" panose="020B0604020202020204" pitchFamily="34" charset="0"/>
              <a:buChar char="•"/>
            </a:pPr>
            <a:r>
              <a:rPr lang="en-GB" dirty="0" smtClean="0">
                <a:solidFill>
                  <a:prstClr val="black"/>
                </a:solidFill>
                <a:latin typeface="Arial" panose="020B0604020202020204" pitchFamily="34" charset="0"/>
                <a:cs typeface="Arial" panose="020B0604020202020204" pitchFamily="34" charset="0"/>
              </a:rPr>
              <a:t> information  on pupil </a:t>
            </a:r>
            <a:r>
              <a:rPr lang="en-GB" dirty="0">
                <a:solidFill>
                  <a:prstClr val="black"/>
                </a:solidFill>
                <a:latin typeface="Arial" panose="020B0604020202020204" pitchFamily="34" charset="0"/>
                <a:cs typeface="Arial" panose="020B0604020202020204" pitchFamily="34" charset="0"/>
              </a:rPr>
              <a:t>progress, attainment, and </a:t>
            </a:r>
            <a:r>
              <a:rPr lang="en-GB" dirty="0" smtClean="0">
                <a:solidFill>
                  <a:prstClr val="black"/>
                </a:solidFill>
                <a:latin typeface="Arial" panose="020B0604020202020204" pitchFamily="34" charset="0"/>
                <a:cs typeface="Arial" panose="020B0604020202020204" pitchFamily="34" charset="0"/>
              </a:rPr>
              <a:t> behaviour;</a:t>
            </a:r>
          </a:p>
          <a:p>
            <a:pPr marL="361950" lvl="1" indent="-361950">
              <a:spcBef>
                <a:spcPct val="20000"/>
              </a:spcBef>
              <a:buFont typeface="Arial" panose="020B0604020202020204" pitchFamily="34" charset="0"/>
              <a:buChar char="•"/>
            </a:pPr>
            <a:r>
              <a:rPr lang="en-GB" dirty="0" smtClean="0">
                <a:solidFill>
                  <a:prstClr val="black"/>
                </a:solidFill>
                <a:latin typeface="Arial" panose="020B0604020202020204" pitchFamily="34" charset="0"/>
                <a:cs typeface="Arial" panose="020B0604020202020204" pitchFamily="34" charset="0"/>
              </a:rPr>
              <a:t> </a:t>
            </a:r>
            <a:r>
              <a:rPr lang="en-GB" dirty="0">
                <a:solidFill>
                  <a:prstClr val="black"/>
                </a:solidFill>
                <a:latin typeface="Arial" panose="020B0604020202020204" pitchFamily="34" charset="0"/>
                <a:cs typeface="Arial" panose="020B0604020202020204" pitchFamily="34" charset="0"/>
              </a:rPr>
              <a:t>individual’s development in comparison to their  </a:t>
            </a:r>
            <a:r>
              <a:rPr lang="en-GB" dirty="0" smtClean="0">
                <a:solidFill>
                  <a:prstClr val="black"/>
                </a:solidFill>
                <a:latin typeface="Arial" panose="020B0604020202020204" pitchFamily="34" charset="0"/>
                <a:cs typeface="Arial" panose="020B0604020202020204" pitchFamily="34" charset="0"/>
              </a:rPr>
              <a:t>peers</a:t>
            </a:r>
            <a:r>
              <a:rPr lang="en-GB" dirty="0">
                <a:solidFill>
                  <a:prstClr val="black"/>
                </a:solidFill>
                <a:latin typeface="Arial" panose="020B0604020202020204" pitchFamily="34" charset="0"/>
                <a:cs typeface="Arial" panose="020B0604020202020204" pitchFamily="34" charset="0"/>
              </a:rPr>
              <a:t>;</a:t>
            </a:r>
            <a:r>
              <a:rPr lang="en-GB" dirty="0" smtClean="0">
                <a:solidFill>
                  <a:prstClr val="black"/>
                </a:solidFill>
                <a:latin typeface="Arial" panose="020B0604020202020204" pitchFamily="34" charset="0"/>
                <a:cs typeface="Arial" panose="020B0604020202020204" pitchFamily="34" charset="0"/>
              </a:rPr>
              <a:t>  </a:t>
            </a:r>
            <a:endParaRPr lang="en-GB" dirty="0">
              <a:solidFill>
                <a:prstClr val="black"/>
              </a:solidFill>
              <a:latin typeface="Arial" panose="020B0604020202020204" pitchFamily="34" charset="0"/>
              <a:cs typeface="Arial" panose="020B0604020202020204" pitchFamily="34" charset="0"/>
            </a:endParaRPr>
          </a:p>
          <a:p>
            <a:pPr marL="361950" lvl="1" indent="-361950">
              <a:spcBef>
                <a:spcPct val="20000"/>
              </a:spcBef>
              <a:buFont typeface="Arial" panose="020B0604020202020204" pitchFamily="34" charset="0"/>
              <a:buChar char="•"/>
            </a:pPr>
            <a:r>
              <a:rPr lang="en-GB" dirty="0" smtClean="0">
                <a:solidFill>
                  <a:prstClr val="black"/>
                </a:solidFill>
                <a:latin typeface="Arial" panose="020B0604020202020204" pitchFamily="34" charset="0"/>
                <a:cs typeface="Arial" panose="020B0604020202020204" pitchFamily="34" charset="0"/>
              </a:rPr>
              <a:t>the </a:t>
            </a:r>
            <a:r>
              <a:rPr lang="en-GB" dirty="0">
                <a:solidFill>
                  <a:prstClr val="black"/>
                </a:solidFill>
                <a:latin typeface="Arial" panose="020B0604020202020204" pitchFamily="34" charset="0"/>
                <a:cs typeface="Arial" panose="020B0604020202020204" pitchFamily="34" charset="0"/>
              </a:rPr>
              <a:t>views and experience of </a:t>
            </a:r>
            <a:r>
              <a:rPr lang="en-GB" dirty="0" smtClean="0">
                <a:solidFill>
                  <a:prstClr val="black"/>
                </a:solidFill>
                <a:latin typeface="Arial" panose="020B0604020202020204" pitchFamily="34" charset="0"/>
                <a:cs typeface="Arial" panose="020B0604020202020204" pitchFamily="34" charset="0"/>
              </a:rPr>
              <a:t>parents</a:t>
            </a:r>
            <a:r>
              <a:rPr lang="en-GB" dirty="0">
                <a:solidFill>
                  <a:prstClr val="black"/>
                </a:solidFill>
                <a:latin typeface="Arial" panose="020B0604020202020204" pitchFamily="34" charset="0"/>
                <a:cs typeface="Arial" panose="020B0604020202020204" pitchFamily="34" charset="0"/>
              </a:rPr>
              <a:t>;</a:t>
            </a:r>
          </a:p>
          <a:p>
            <a:pPr marL="361950" lvl="1" indent="-361950">
              <a:spcBef>
                <a:spcPct val="20000"/>
              </a:spcBef>
              <a:buFont typeface="Arial" panose="020B0604020202020204" pitchFamily="34" charset="0"/>
              <a:buChar char="•"/>
            </a:pPr>
            <a:r>
              <a:rPr lang="en-GB" dirty="0" smtClean="0">
                <a:solidFill>
                  <a:prstClr val="black"/>
                </a:solidFill>
                <a:latin typeface="Arial" panose="020B0604020202020204" pitchFamily="34" charset="0"/>
                <a:cs typeface="Arial" panose="020B0604020202020204" pitchFamily="34" charset="0"/>
              </a:rPr>
              <a:t>the </a:t>
            </a:r>
            <a:r>
              <a:rPr lang="en-GB" dirty="0">
                <a:solidFill>
                  <a:prstClr val="black"/>
                </a:solidFill>
                <a:latin typeface="Arial" panose="020B0604020202020204" pitchFamily="34" charset="0"/>
                <a:cs typeface="Arial" panose="020B0604020202020204" pitchFamily="34" charset="0"/>
              </a:rPr>
              <a:t>child’s own </a:t>
            </a:r>
            <a:r>
              <a:rPr lang="en-GB" dirty="0" smtClean="0">
                <a:solidFill>
                  <a:prstClr val="black"/>
                </a:solidFill>
                <a:latin typeface="Arial" panose="020B0604020202020204" pitchFamily="34" charset="0"/>
                <a:cs typeface="Arial" panose="020B0604020202020204" pitchFamily="34" charset="0"/>
              </a:rPr>
              <a:t>views; and</a:t>
            </a:r>
            <a:endParaRPr lang="en-GB" dirty="0">
              <a:solidFill>
                <a:prstClr val="black"/>
              </a:solidFill>
              <a:latin typeface="Arial" panose="020B0604020202020204" pitchFamily="34" charset="0"/>
              <a:cs typeface="Arial" panose="020B0604020202020204" pitchFamily="34" charset="0"/>
            </a:endParaRPr>
          </a:p>
          <a:p>
            <a:pPr marL="361950" lvl="1" indent="-361950">
              <a:spcBef>
                <a:spcPct val="20000"/>
              </a:spcBef>
              <a:buFont typeface="Arial" panose="020B0604020202020204" pitchFamily="34" charset="0"/>
              <a:buChar char="•"/>
            </a:pPr>
            <a:r>
              <a:rPr lang="en-GB" dirty="0" smtClean="0">
                <a:solidFill>
                  <a:prstClr val="black"/>
                </a:solidFill>
                <a:latin typeface="Arial" panose="020B0604020202020204" pitchFamily="34" charset="0"/>
                <a:cs typeface="Arial" panose="020B0604020202020204" pitchFamily="34" charset="0"/>
              </a:rPr>
              <a:t> </a:t>
            </a:r>
            <a:r>
              <a:rPr lang="en-GB" dirty="0">
                <a:solidFill>
                  <a:prstClr val="black"/>
                </a:solidFill>
                <a:latin typeface="Arial" panose="020B0604020202020204" pitchFamily="34" charset="0"/>
                <a:cs typeface="Arial" panose="020B0604020202020204" pitchFamily="34" charset="0"/>
              </a:rPr>
              <a:t>advice from external support services. </a:t>
            </a:r>
            <a:r>
              <a:rPr lang="en-GB" dirty="0" smtClean="0">
                <a:solidFill>
                  <a:prstClr val="black"/>
                </a:solidFill>
                <a:latin typeface="Arial" panose="020B0604020202020204" pitchFamily="34" charset="0"/>
                <a:cs typeface="Arial" panose="020B0604020202020204" pitchFamily="34" charset="0"/>
              </a:rPr>
              <a:t/>
            </a:r>
            <a:br>
              <a:rPr lang="en-GB" dirty="0" smtClean="0">
                <a:solidFill>
                  <a:prstClr val="black"/>
                </a:solidFill>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a:p>
          <a:p>
            <a:r>
              <a:rPr lang="en-GB" dirty="0" smtClean="0"/>
              <a:t> </a:t>
            </a:r>
            <a:endParaRPr lang="en-GB" dirty="0"/>
          </a:p>
        </p:txBody>
      </p:sp>
    </p:spTree>
    <p:extLst>
      <p:ext uri="{BB962C8B-B14F-4D97-AF65-F5344CB8AC3E}">
        <p14:creationId xmlns:p14="http://schemas.microsoft.com/office/powerpoint/2010/main" val="38837203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5536" y="-6846"/>
            <a:ext cx="8539272" cy="151216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solidFill>
                  <a:schemeClr val="tx2"/>
                </a:solidFill>
                <a:latin typeface="Arial" panose="020B0604020202020204" pitchFamily="34" charset="0"/>
                <a:cs typeface="Arial" panose="020B0604020202020204" pitchFamily="34" charset="0"/>
              </a:rPr>
              <a:t>6. The reform in practice: The school </a:t>
            </a:r>
            <a:r>
              <a:rPr lang="en-GB" sz="4000" dirty="0">
                <a:solidFill>
                  <a:schemeClr val="tx2"/>
                </a:solidFill>
                <a:latin typeface="Arial" panose="020B0604020202020204" pitchFamily="34" charset="0"/>
                <a:cs typeface="Arial" panose="020B0604020202020204" pitchFamily="34" charset="0"/>
              </a:rPr>
              <a:t>c</a:t>
            </a:r>
            <a:r>
              <a:rPr lang="en-GB" sz="4000" dirty="0" smtClean="0">
                <a:solidFill>
                  <a:schemeClr val="tx2"/>
                </a:solidFill>
                <a:latin typeface="Arial" panose="020B0604020202020204" pitchFamily="34" charset="0"/>
                <a:cs typeface="Arial" panose="020B0604020202020204" pitchFamily="34" charset="0"/>
              </a:rPr>
              <a:t>ensus </a:t>
            </a:r>
            <a:endParaRPr lang="en-GB" sz="4000" dirty="0">
              <a:solidFill>
                <a:schemeClr val="tx2"/>
              </a:solidFill>
              <a:latin typeface="Arial" panose="020B0604020202020204" pitchFamily="34" charset="0"/>
              <a:cs typeface="Arial" panose="020B0604020202020204" pitchFamily="34" charset="0"/>
            </a:endParaRPr>
          </a:p>
        </p:txBody>
      </p:sp>
      <p:sp>
        <p:nvSpPr>
          <p:cNvPr id="2" name="TextBox 1"/>
          <p:cNvSpPr txBox="1"/>
          <p:nvPr/>
        </p:nvSpPr>
        <p:spPr>
          <a:xfrm>
            <a:off x="683568" y="1556792"/>
            <a:ext cx="7848872" cy="3693319"/>
          </a:xfrm>
          <a:prstGeom prst="rect">
            <a:avLst/>
          </a:prstGeom>
          <a:noFill/>
        </p:spPr>
        <p:txBody>
          <a:bodyPr wrap="square" rtlCol="0">
            <a:spAutoFit/>
          </a:bodyPr>
          <a:lstStyle/>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All new pupils with SEN who will not be on EHC plans should be recorded under SEN Support from September 2014.</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Schools should review the provision for those currently on SA/SA+ to SEN Support  by the January 2015 Census.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Children and young people who are newly assessed for </a:t>
            </a:r>
            <a:r>
              <a:rPr lang="en-GB" dirty="0" smtClean="0">
                <a:latin typeface="Arial" panose="020B0604020202020204" pitchFamily="34" charset="0"/>
                <a:cs typeface="Arial" panose="020B0604020202020204" pitchFamily="34" charset="0"/>
              </a:rPr>
              <a:t>statements </a:t>
            </a:r>
            <a:r>
              <a:rPr lang="en-GB" dirty="0">
                <a:latin typeface="Arial" panose="020B0604020202020204" pitchFamily="34" charset="0"/>
                <a:cs typeface="Arial" panose="020B0604020202020204" pitchFamily="34" charset="0"/>
              </a:rPr>
              <a:t>must be assessed under the new EHC plan arrangement and should be recorded under the school census from September 2014.</a:t>
            </a:r>
          </a:p>
          <a:p>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Children and young people with existing statements transfer to the new system </a:t>
            </a:r>
            <a:r>
              <a:rPr lang="en-GB" dirty="0" smtClean="0">
                <a:latin typeface="Arial" panose="020B0604020202020204" pitchFamily="34" charset="0"/>
                <a:cs typeface="Arial" panose="020B0604020202020204" pitchFamily="34" charset="0"/>
              </a:rPr>
              <a:t>by April 2018.</a:t>
            </a:r>
            <a:endParaRPr lang="en-GB"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5154403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222" y="1484784"/>
            <a:ext cx="8603258" cy="5373216"/>
          </a:xfrm>
        </p:spPr>
        <p:txBody>
          <a:bodyPr>
            <a:noAutofit/>
          </a:bodyPr>
          <a:lstStyle/>
          <a:p>
            <a:pPr lvl="0"/>
            <a:r>
              <a:rPr lang="en-GB" sz="1800" dirty="0" smtClean="0">
                <a:solidFill>
                  <a:prstClr val="black"/>
                </a:solidFill>
                <a:latin typeface="Arial" panose="020B0604020202020204" pitchFamily="34" charset="0"/>
                <a:cs typeface="Arial" panose="020B0604020202020204" pitchFamily="34" charset="0"/>
              </a:rPr>
              <a:t>Disagreements to be resolved </a:t>
            </a:r>
            <a:r>
              <a:rPr lang="en-GB" sz="1800" dirty="0">
                <a:solidFill>
                  <a:prstClr val="black"/>
                </a:solidFill>
                <a:latin typeface="Arial" panose="020B0604020202020204" pitchFamily="34" charset="0"/>
                <a:cs typeface="Arial" panose="020B0604020202020204" pitchFamily="34" charset="0"/>
              </a:rPr>
              <a:t>at the local level through non-judicial </a:t>
            </a:r>
            <a:r>
              <a:rPr lang="en-GB" sz="1800" dirty="0" smtClean="0">
                <a:solidFill>
                  <a:prstClr val="black"/>
                </a:solidFill>
                <a:latin typeface="Arial" panose="020B0604020202020204" pitchFamily="34" charset="0"/>
                <a:cs typeface="Arial" panose="020B0604020202020204" pitchFamily="34" charset="0"/>
              </a:rPr>
              <a:t>means.</a:t>
            </a:r>
          </a:p>
          <a:p>
            <a:pPr lvl="0"/>
            <a:endParaRPr lang="en-GB" sz="1800" dirty="0">
              <a:solidFill>
                <a:prstClr val="black"/>
              </a:solidFill>
              <a:latin typeface="Arial" panose="020B0604020202020204" pitchFamily="34" charset="0"/>
              <a:cs typeface="Arial" panose="020B0604020202020204" pitchFamily="34" charset="0"/>
            </a:endParaRPr>
          </a:p>
          <a:p>
            <a:pPr lvl="0"/>
            <a:r>
              <a:rPr lang="en-GB" sz="1800" dirty="0" smtClean="0">
                <a:latin typeface="Arial" panose="020B0604020202020204" pitchFamily="34" charset="0"/>
                <a:cs typeface="Arial" panose="020B0604020202020204" pitchFamily="34" charset="0"/>
              </a:rPr>
              <a:t>Local </a:t>
            </a:r>
            <a:r>
              <a:rPr lang="en-GB" sz="1800" dirty="0">
                <a:latin typeface="Arial" panose="020B0604020202020204" pitchFamily="34" charset="0"/>
                <a:cs typeface="Arial" panose="020B0604020202020204" pitchFamily="34" charset="0"/>
              </a:rPr>
              <a:t>authorities must</a:t>
            </a:r>
            <a:r>
              <a:rPr lang="en-GB" sz="1800" b="1"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make disagreement resolution services available to parents and young people. Use of the disagreement resolution services is voluntary and has to be with the agreement of all parties. </a:t>
            </a:r>
            <a:endParaRPr lang="en-GB" sz="1800" dirty="0" smtClean="0">
              <a:solidFill>
                <a:prstClr val="black"/>
              </a:solidFill>
              <a:latin typeface="Arial" panose="020B0604020202020204" pitchFamily="34" charset="0"/>
              <a:cs typeface="Arial" panose="020B0604020202020204" pitchFamily="34" charset="0"/>
            </a:endParaRPr>
          </a:p>
          <a:p>
            <a:pPr marL="0" lvl="0" indent="0">
              <a:buNone/>
            </a:pPr>
            <a:endParaRPr lang="en-GB" sz="1000" dirty="0">
              <a:solidFill>
                <a:prstClr val="black"/>
              </a:solidFill>
              <a:latin typeface="Arial" panose="020B0604020202020204" pitchFamily="34" charset="0"/>
              <a:cs typeface="Arial" panose="020B0604020202020204" pitchFamily="34" charset="0"/>
            </a:endParaRPr>
          </a:p>
          <a:p>
            <a:pPr lvl="0"/>
            <a:r>
              <a:rPr lang="en-GB" sz="1800" dirty="0" smtClean="0">
                <a:solidFill>
                  <a:prstClr val="black"/>
                </a:solidFill>
                <a:latin typeface="Arial" panose="020B0604020202020204" pitchFamily="34" charset="0"/>
                <a:cs typeface="Arial" panose="020B0604020202020204" pitchFamily="34" charset="0"/>
              </a:rPr>
              <a:t>There </a:t>
            </a:r>
            <a:r>
              <a:rPr lang="en-GB" sz="1800" dirty="0">
                <a:solidFill>
                  <a:prstClr val="black"/>
                </a:solidFill>
                <a:latin typeface="Arial" panose="020B0604020202020204" pitchFamily="34" charset="0"/>
                <a:cs typeface="Arial" panose="020B0604020202020204" pitchFamily="34" charset="0"/>
              </a:rPr>
              <a:t>will be no loss of rights to appeal to the Tribunal but parents and young people will have the opportunity to go to mediation before </a:t>
            </a:r>
            <a:r>
              <a:rPr lang="en-GB" sz="1800" dirty="0" smtClean="0">
                <a:solidFill>
                  <a:prstClr val="black"/>
                </a:solidFill>
                <a:latin typeface="Arial" panose="020B0604020202020204" pitchFamily="34" charset="0"/>
                <a:cs typeface="Arial" panose="020B0604020202020204" pitchFamily="34" charset="0"/>
              </a:rPr>
              <a:t>appealing.</a:t>
            </a:r>
          </a:p>
          <a:p>
            <a:pPr marL="0" lvl="0" indent="0">
              <a:buNone/>
            </a:pPr>
            <a:endParaRPr lang="en-GB" sz="1000" dirty="0">
              <a:solidFill>
                <a:prstClr val="black"/>
              </a:solidFill>
              <a:latin typeface="Arial" panose="020B0604020202020204" pitchFamily="34" charset="0"/>
              <a:cs typeface="Arial" panose="020B0604020202020204" pitchFamily="34" charset="0"/>
            </a:endParaRPr>
          </a:p>
          <a:p>
            <a:pPr lvl="0"/>
            <a:r>
              <a:rPr lang="en-GB" sz="1800" dirty="0">
                <a:solidFill>
                  <a:prstClr val="black"/>
                </a:solidFill>
                <a:latin typeface="Arial" panose="020B0604020202020204" pitchFamily="34" charset="0"/>
                <a:cs typeface="Arial" panose="020B0604020202020204" pitchFamily="34" charset="0"/>
              </a:rPr>
              <a:t>Before registering an appeal with the Tribunal parents and young people will have to contact an independent mediation adviser for information on </a:t>
            </a:r>
            <a:r>
              <a:rPr lang="en-GB" sz="1800" dirty="0" smtClean="0">
                <a:solidFill>
                  <a:prstClr val="black"/>
                </a:solidFill>
                <a:latin typeface="Arial" panose="020B0604020202020204" pitchFamily="34" charset="0"/>
                <a:cs typeface="Arial" panose="020B0604020202020204" pitchFamily="34" charset="0"/>
              </a:rPr>
              <a:t>mediation.</a:t>
            </a:r>
          </a:p>
          <a:p>
            <a:pPr marL="0" lvl="0" indent="0">
              <a:buNone/>
            </a:pPr>
            <a:endParaRPr lang="en-GB" sz="1000" dirty="0">
              <a:solidFill>
                <a:prstClr val="black"/>
              </a:solidFill>
              <a:latin typeface="Arial" panose="020B0604020202020204" pitchFamily="34" charset="0"/>
              <a:cs typeface="Arial" panose="020B0604020202020204" pitchFamily="34" charset="0"/>
            </a:endParaRPr>
          </a:p>
          <a:p>
            <a:pPr lvl="0"/>
            <a:r>
              <a:rPr lang="en-GB" sz="1800" dirty="0">
                <a:solidFill>
                  <a:prstClr val="black"/>
                </a:solidFill>
                <a:latin typeface="Arial" panose="020B0604020202020204" pitchFamily="34" charset="0"/>
                <a:cs typeface="Arial" panose="020B0604020202020204" pitchFamily="34" charset="0"/>
              </a:rPr>
              <a:t>Following this they can decide if they want to go to independent mediation – the local authority would have to attend and the mediation would take place within 30 </a:t>
            </a:r>
            <a:r>
              <a:rPr lang="en-GB" sz="1800" dirty="0" smtClean="0">
                <a:solidFill>
                  <a:prstClr val="black"/>
                </a:solidFill>
                <a:latin typeface="Arial" panose="020B0604020202020204" pitchFamily="34" charset="0"/>
                <a:cs typeface="Arial" panose="020B0604020202020204" pitchFamily="34" charset="0"/>
              </a:rPr>
              <a:t>days.</a:t>
            </a:r>
          </a:p>
          <a:p>
            <a:pPr marL="0" lvl="0" indent="0">
              <a:buNone/>
            </a:pPr>
            <a:endParaRPr lang="en-GB" sz="1000" dirty="0">
              <a:solidFill>
                <a:prstClr val="black"/>
              </a:solidFill>
              <a:latin typeface="Arial" panose="020B0604020202020204" pitchFamily="34" charset="0"/>
              <a:cs typeface="Arial" panose="020B0604020202020204" pitchFamily="34" charset="0"/>
            </a:endParaRPr>
          </a:p>
          <a:p>
            <a:pPr lvl="0"/>
            <a:r>
              <a:rPr lang="en-GB" sz="1800" dirty="0">
                <a:solidFill>
                  <a:prstClr val="black"/>
                </a:solidFill>
                <a:latin typeface="Arial" panose="020B0604020202020204" pitchFamily="34" charset="0"/>
                <a:cs typeface="Arial" panose="020B0604020202020204" pitchFamily="34" charset="0"/>
              </a:rPr>
              <a:t>This offers parents and young people the chance of getting earlier resolution of their dispute without the stress of having to go through an appeal at the </a:t>
            </a:r>
            <a:r>
              <a:rPr lang="en-GB" sz="1800" dirty="0" smtClean="0">
                <a:solidFill>
                  <a:prstClr val="black"/>
                </a:solidFill>
                <a:latin typeface="Arial" panose="020B0604020202020204" pitchFamily="34" charset="0"/>
                <a:cs typeface="Arial" panose="020B0604020202020204" pitchFamily="34" charset="0"/>
              </a:rPr>
              <a:t>Tribunal.</a:t>
            </a:r>
            <a:endParaRPr lang="en-GB" sz="1800" dirty="0">
              <a:solidFill>
                <a:prstClr val="black"/>
              </a:solidFill>
              <a:latin typeface="Arial" panose="020B0604020202020204" pitchFamily="34" charset="0"/>
              <a:cs typeface="Arial" panose="020B0604020202020204" pitchFamily="34" charset="0"/>
            </a:endParaRPr>
          </a:p>
        </p:txBody>
      </p:sp>
      <p:sp>
        <p:nvSpPr>
          <p:cNvPr id="4" name="Title 1"/>
          <p:cNvSpPr txBox="1">
            <a:spLocks/>
          </p:cNvSpPr>
          <p:nvPr/>
        </p:nvSpPr>
        <p:spPr>
          <a:xfrm>
            <a:off x="323528" y="116632"/>
            <a:ext cx="8712968" cy="151216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solidFill>
                  <a:schemeClr val="tx2"/>
                </a:solidFill>
                <a:latin typeface="Arial" panose="020B0604020202020204" pitchFamily="34" charset="0"/>
                <a:cs typeface="Arial" panose="020B0604020202020204" pitchFamily="34" charset="0"/>
              </a:rPr>
              <a:t>6. Reform in practice: Mediation and appeals</a:t>
            </a:r>
            <a:endParaRPr lang="en-GB" sz="4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33488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863080"/>
          </a:xfrm>
        </p:spPr>
        <p:txBody>
          <a:bodyPr>
            <a:noAutofit/>
          </a:bodyPr>
          <a:lstStyle/>
          <a:p>
            <a:pPr lvl="0" algn="l">
              <a:spcBef>
                <a:spcPts val="0"/>
              </a:spcBef>
            </a:pPr>
            <a:r>
              <a:rPr lang="en-GB" sz="4000" dirty="0" smtClean="0">
                <a:solidFill>
                  <a:srgbClr val="1F497D"/>
                </a:solidFill>
                <a:latin typeface="Arial" panose="020B0604020202020204" pitchFamily="34" charset="0"/>
                <a:cs typeface="Arial" panose="020B0604020202020204" pitchFamily="34" charset="0"/>
              </a:rPr>
              <a:t>6. Reform </a:t>
            </a:r>
            <a:r>
              <a:rPr lang="en-GB" sz="4000" dirty="0">
                <a:solidFill>
                  <a:srgbClr val="1F497D"/>
                </a:solidFill>
                <a:latin typeface="Arial" panose="020B0604020202020204" pitchFamily="34" charset="0"/>
                <a:cs typeface="Arial" panose="020B0604020202020204" pitchFamily="34" charset="0"/>
              </a:rPr>
              <a:t>in practice: Transition from early years to primary, to secondary to FE</a:t>
            </a:r>
            <a:br>
              <a:rPr lang="en-GB" sz="4000" dirty="0">
                <a:solidFill>
                  <a:srgbClr val="1F497D"/>
                </a:solidFill>
                <a:latin typeface="Arial" panose="020B0604020202020204" pitchFamily="34" charset="0"/>
                <a:cs typeface="Arial" panose="020B0604020202020204" pitchFamily="34" charset="0"/>
              </a:rPr>
            </a:br>
            <a:endParaRPr lang="en-GB" sz="4000" dirty="0"/>
          </a:p>
        </p:txBody>
      </p:sp>
      <p:sp>
        <p:nvSpPr>
          <p:cNvPr id="3" name="Content Placeholder 2"/>
          <p:cNvSpPr>
            <a:spLocks noGrp="1"/>
          </p:cNvSpPr>
          <p:nvPr>
            <p:ph idx="1"/>
          </p:nvPr>
        </p:nvSpPr>
        <p:spPr>
          <a:xfrm>
            <a:off x="467544" y="2636912"/>
            <a:ext cx="8229600" cy="4525963"/>
          </a:xfrm>
        </p:spPr>
        <p:txBody>
          <a:bodyPr>
            <a:normAutofit/>
          </a:bodyPr>
          <a:lstStyle/>
          <a:p>
            <a:pPr marL="0" indent="0">
              <a:buNone/>
            </a:pPr>
            <a:r>
              <a:rPr lang="en-GB" sz="1800" dirty="0" smtClean="0">
                <a:latin typeface="Arial" panose="020B0604020202020204" pitchFamily="34" charset="0"/>
                <a:cs typeface="Arial" panose="020B0604020202020204" pitchFamily="34" charset="0"/>
              </a:rPr>
              <a:t>Educational settings should plan and prepare children and young people for their transition between phases of education. They should:</a:t>
            </a:r>
          </a:p>
          <a:p>
            <a:endParaRPr lang="en-GB" sz="1800" dirty="0" smtClean="0">
              <a:latin typeface="Arial" panose="020B0604020202020204" pitchFamily="34" charset="0"/>
              <a:cs typeface="Arial" panose="020B0604020202020204" pitchFamily="34" charset="0"/>
            </a:endParaRPr>
          </a:p>
          <a:p>
            <a:pPr lvl="1" indent="-381000">
              <a:buFont typeface="Arial" panose="020B0604020202020204" pitchFamily="34" charset="0"/>
              <a:buChar char="•"/>
            </a:pPr>
            <a:r>
              <a:rPr lang="en-GB" sz="1800" dirty="0" smtClean="0">
                <a:latin typeface="Arial" panose="020B0604020202020204" pitchFamily="34" charset="0"/>
                <a:cs typeface="Arial" panose="020B0604020202020204" pitchFamily="34" charset="0"/>
              </a:rPr>
              <a:t>review the SEN support provided or the EHC plan before they move on;</a:t>
            </a:r>
          </a:p>
          <a:p>
            <a:pPr marL="361950" lvl="1" indent="0">
              <a:buNone/>
            </a:pPr>
            <a:r>
              <a:rPr lang="en-GB" sz="1800" dirty="0" smtClean="0">
                <a:latin typeface="Arial" panose="020B0604020202020204" pitchFamily="34" charset="0"/>
                <a:cs typeface="Arial" panose="020B0604020202020204" pitchFamily="34" charset="0"/>
              </a:rPr>
              <a:t> </a:t>
            </a:r>
          </a:p>
          <a:p>
            <a:pPr lvl="1" indent="-381000">
              <a:buFont typeface="Arial" panose="020B0604020202020204" pitchFamily="34" charset="0"/>
              <a:buChar char="•"/>
            </a:pPr>
            <a:r>
              <a:rPr lang="en-GB" sz="1800" dirty="0" smtClean="0">
                <a:latin typeface="Arial" panose="020B0604020202020204" pitchFamily="34" charset="0"/>
                <a:cs typeface="Arial" panose="020B0604020202020204" pitchFamily="34" charset="0"/>
              </a:rPr>
              <a:t>share information with the setting that the child or young person is moving to; and</a:t>
            </a:r>
          </a:p>
          <a:p>
            <a:pPr marL="361950" lvl="1" indent="0">
              <a:buNone/>
            </a:pPr>
            <a:endParaRPr lang="en-GB" sz="1800" dirty="0" smtClean="0">
              <a:latin typeface="Arial" panose="020B0604020202020204" pitchFamily="34" charset="0"/>
              <a:cs typeface="Arial" panose="020B0604020202020204" pitchFamily="34" charset="0"/>
            </a:endParaRPr>
          </a:p>
          <a:p>
            <a:pPr lvl="1" indent="-381000">
              <a:buFont typeface="Arial" panose="020B0604020202020204" pitchFamily="34" charset="0"/>
              <a:buChar char="•"/>
            </a:pPr>
            <a:r>
              <a:rPr lang="en-GB" sz="1800" dirty="0" smtClean="0">
                <a:latin typeface="Arial" panose="020B0604020202020204" pitchFamily="34" charset="0"/>
                <a:cs typeface="Arial" panose="020B0604020202020204" pitchFamily="34" charset="0"/>
              </a:rPr>
              <a:t>agree with parents and pupils the information to be shared as part of the planning process.</a:t>
            </a:r>
            <a:br>
              <a:rPr lang="en-GB" sz="1800" dirty="0" smtClean="0">
                <a:latin typeface="Arial" panose="020B0604020202020204" pitchFamily="34" charset="0"/>
                <a:cs typeface="Arial" panose="020B0604020202020204" pitchFamily="34" charset="0"/>
              </a:rPr>
            </a:br>
            <a:endParaRPr lang="en-GB" sz="1800" dirty="0" smtClean="0">
              <a:latin typeface="Arial" panose="020B0604020202020204" pitchFamily="34" charset="0"/>
              <a:cs typeface="Arial" panose="020B0604020202020204" pitchFamily="34" charset="0"/>
            </a:endParaRPr>
          </a:p>
          <a:p>
            <a:endParaRPr lang="en-GB" dirty="0" smtClean="0"/>
          </a:p>
          <a:p>
            <a:endParaRPr lang="en-GB" dirty="0"/>
          </a:p>
        </p:txBody>
      </p:sp>
    </p:spTree>
    <p:extLst>
      <p:ext uri="{BB962C8B-B14F-4D97-AF65-F5344CB8AC3E}">
        <p14:creationId xmlns:p14="http://schemas.microsoft.com/office/powerpoint/2010/main" val="6316641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741934"/>
            <a:ext cx="8964488" cy="4525963"/>
          </a:xfrm>
        </p:spPr>
        <p:txBody>
          <a:bodyPr>
            <a:noAutofit/>
          </a:bodyPr>
          <a:lstStyle/>
          <a:p>
            <a:pPr marL="0" indent="0">
              <a:buNone/>
            </a:pPr>
            <a:r>
              <a:rPr lang="en-GB" sz="1800" dirty="0" smtClean="0">
                <a:latin typeface="Arial" panose="020B0604020202020204" pitchFamily="34" charset="0"/>
                <a:cs typeface="Arial" panose="020B0604020202020204" pitchFamily="34" charset="0"/>
              </a:rPr>
              <a:t>Support </a:t>
            </a:r>
            <a:r>
              <a:rPr lang="en-GB" sz="1800" dirty="0">
                <a:latin typeface="Arial" panose="020B0604020202020204" pitchFamily="34" charset="0"/>
                <a:cs typeface="Arial" panose="020B0604020202020204" pitchFamily="34" charset="0"/>
              </a:rPr>
              <a:t>needs to start </a:t>
            </a:r>
            <a:r>
              <a:rPr lang="en-GB" sz="1800" dirty="0" smtClean="0">
                <a:latin typeface="Arial" panose="020B0604020202020204" pitchFamily="34" charset="0"/>
                <a:cs typeface="Arial" panose="020B0604020202020204" pitchFamily="34" charset="0"/>
              </a:rPr>
              <a:t>early </a:t>
            </a:r>
            <a:r>
              <a:rPr lang="en-GB" sz="1800" dirty="0">
                <a:latin typeface="Arial" panose="020B0604020202020204" pitchFamily="34" charset="0"/>
                <a:cs typeface="Arial" panose="020B0604020202020204" pitchFamily="34" charset="0"/>
              </a:rPr>
              <a:t>and should centre around the child or young person’s own aspirations, interests and </a:t>
            </a:r>
            <a:r>
              <a:rPr lang="en-GB" sz="1800" dirty="0" smtClean="0">
                <a:latin typeface="Arial" panose="020B0604020202020204" pitchFamily="34" charset="0"/>
                <a:cs typeface="Arial" panose="020B0604020202020204" pitchFamily="34" charset="0"/>
              </a:rPr>
              <a:t>needs to enable children </a:t>
            </a:r>
            <a:r>
              <a:rPr lang="en-GB" sz="1800" dirty="0">
                <a:latin typeface="Arial" panose="020B0604020202020204" pitchFamily="34" charset="0"/>
                <a:cs typeface="Arial" panose="020B0604020202020204" pitchFamily="34" charset="0"/>
              </a:rPr>
              <a:t>and young people to achieve their ambitions in relation to: </a:t>
            </a:r>
            <a:endParaRPr lang="en-GB" sz="1800" dirty="0" smtClean="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GB" sz="1800" b="1" dirty="0">
                <a:latin typeface="Arial" panose="020B0604020202020204" pitchFamily="34" charset="0"/>
                <a:cs typeface="Arial" panose="020B0604020202020204" pitchFamily="34" charset="0"/>
              </a:rPr>
              <a:t>Higher education and/or employment</a:t>
            </a:r>
            <a:r>
              <a:rPr lang="en-GB" sz="1800" dirty="0">
                <a:latin typeface="Arial" panose="020B0604020202020204" pitchFamily="34" charset="0"/>
                <a:cs typeface="Arial" panose="020B0604020202020204" pitchFamily="34" charset="0"/>
              </a:rPr>
              <a:t> - including exploring different employment options, such as support for becoming self-employed and help from supported employment </a:t>
            </a:r>
            <a:r>
              <a:rPr lang="en-GB" sz="1800" dirty="0" smtClean="0">
                <a:latin typeface="Arial" panose="020B0604020202020204" pitchFamily="34" charset="0"/>
                <a:cs typeface="Arial" panose="020B0604020202020204" pitchFamily="34" charset="0"/>
              </a:rPr>
              <a:t>agencies; </a:t>
            </a:r>
          </a:p>
          <a:p>
            <a:pPr marL="457200" lvl="1" indent="0">
              <a:buNone/>
            </a:pPr>
            <a:endParaRPr lang="en-GB" sz="10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GB" sz="1800" b="1" dirty="0">
                <a:latin typeface="Arial" panose="020B0604020202020204" pitchFamily="34" charset="0"/>
                <a:cs typeface="Arial" panose="020B0604020202020204" pitchFamily="34" charset="0"/>
              </a:rPr>
              <a:t>Independent living</a:t>
            </a:r>
            <a:r>
              <a:rPr lang="en-GB" sz="1800" dirty="0">
                <a:latin typeface="Arial" panose="020B0604020202020204" pitchFamily="34" charset="0"/>
                <a:cs typeface="Arial" panose="020B0604020202020204" pitchFamily="34" charset="0"/>
              </a:rPr>
              <a:t> - enabling people to have choice and control over their lives and the support they </a:t>
            </a:r>
            <a:r>
              <a:rPr lang="en-GB" sz="1800" dirty="0" smtClean="0">
                <a:latin typeface="Arial" panose="020B0604020202020204" pitchFamily="34" charset="0"/>
                <a:cs typeface="Arial" panose="020B0604020202020204" pitchFamily="34" charset="0"/>
              </a:rPr>
              <a:t>receive and </a:t>
            </a:r>
            <a:r>
              <a:rPr lang="en-GB" sz="1800" dirty="0">
                <a:latin typeface="Arial" panose="020B0604020202020204" pitchFamily="34" charset="0"/>
                <a:cs typeface="Arial" panose="020B0604020202020204" pitchFamily="34" charset="0"/>
              </a:rPr>
              <a:t>their accommodation and living </a:t>
            </a:r>
            <a:r>
              <a:rPr lang="en-GB" sz="1800" dirty="0" smtClean="0">
                <a:latin typeface="Arial" panose="020B0604020202020204" pitchFamily="34" charset="0"/>
                <a:cs typeface="Arial" panose="020B0604020202020204" pitchFamily="34" charset="0"/>
              </a:rPr>
              <a:t>arrangements, </a:t>
            </a:r>
            <a:r>
              <a:rPr lang="en-GB" sz="1800" dirty="0">
                <a:latin typeface="Arial" panose="020B0604020202020204" pitchFamily="34" charset="0"/>
                <a:cs typeface="Arial" panose="020B0604020202020204" pitchFamily="34" charset="0"/>
              </a:rPr>
              <a:t>including supported </a:t>
            </a:r>
            <a:r>
              <a:rPr lang="en-GB" sz="1800" dirty="0" smtClean="0">
                <a:latin typeface="Arial" panose="020B0604020202020204" pitchFamily="34" charset="0"/>
                <a:cs typeface="Arial" panose="020B0604020202020204" pitchFamily="34" charset="0"/>
              </a:rPr>
              <a:t>living;</a:t>
            </a:r>
          </a:p>
          <a:p>
            <a:pPr lvl="1">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GB" sz="1800" b="1" dirty="0">
                <a:latin typeface="Arial" panose="020B0604020202020204" pitchFamily="34" charset="0"/>
                <a:cs typeface="Arial" panose="020B0604020202020204" pitchFamily="34" charset="0"/>
              </a:rPr>
              <a:t>Participating in society</a:t>
            </a:r>
            <a:r>
              <a:rPr lang="en-GB" sz="1800" dirty="0">
                <a:latin typeface="Arial" panose="020B0604020202020204" pitchFamily="34" charset="0"/>
                <a:cs typeface="Arial" panose="020B0604020202020204" pitchFamily="34" charset="0"/>
              </a:rPr>
              <a:t> - including having friends and supportive relationships, and participating in, and contributing to, the local </a:t>
            </a:r>
            <a:r>
              <a:rPr lang="en-GB" sz="1800" dirty="0" smtClean="0">
                <a:latin typeface="Arial" panose="020B0604020202020204" pitchFamily="34" charset="0"/>
                <a:cs typeface="Arial" panose="020B0604020202020204" pitchFamily="34" charset="0"/>
              </a:rPr>
              <a:t>community; and</a:t>
            </a:r>
          </a:p>
          <a:p>
            <a:pPr marL="457200" lvl="1" indent="0">
              <a:buNone/>
            </a:pPr>
            <a:endParaRPr lang="en-GB" sz="10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GB" sz="1800" dirty="0" smtClean="0">
                <a:latin typeface="Arial" panose="020B0604020202020204" pitchFamily="34" charset="0"/>
                <a:cs typeface="Arial" panose="020B0604020202020204" pitchFamily="34" charset="0"/>
              </a:rPr>
              <a:t>Being </a:t>
            </a:r>
            <a:r>
              <a:rPr lang="en-GB" sz="1800" dirty="0">
                <a:latin typeface="Arial" panose="020B0604020202020204" pitchFamily="34" charset="0"/>
                <a:cs typeface="Arial" panose="020B0604020202020204" pitchFamily="34" charset="0"/>
              </a:rPr>
              <a:t>as </a:t>
            </a:r>
            <a:r>
              <a:rPr lang="en-GB" sz="1800" b="1" dirty="0">
                <a:latin typeface="Arial" panose="020B0604020202020204" pitchFamily="34" charset="0"/>
                <a:cs typeface="Arial" panose="020B0604020202020204" pitchFamily="34" charset="0"/>
              </a:rPr>
              <a:t>healthy</a:t>
            </a:r>
            <a:r>
              <a:rPr lang="en-GB" sz="1800" dirty="0">
                <a:latin typeface="Arial" panose="020B0604020202020204" pitchFamily="34" charset="0"/>
                <a:cs typeface="Arial" panose="020B0604020202020204" pitchFamily="34" charset="0"/>
              </a:rPr>
              <a:t> as possible in adult life. </a:t>
            </a:r>
          </a:p>
          <a:p>
            <a:endParaRPr lang="en-GB" sz="1800" dirty="0">
              <a:latin typeface="Arial" panose="020B0604020202020204" pitchFamily="34" charset="0"/>
              <a:cs typeface="Arial" panose="020B0604020202020204" pitchFamily="34" charset="0"/>
            </a:endParaRPr>
          </a:p>
        </p:txBody>
      </p:sp>
      <p:sp>
        <p:nvSpPr>
          <p:cNvPr id="4" name="Title 1"/>
          <p:cNvSpPr txBox="1">
            <a:spLocks/>
          </p:cNvSpPr>
          <p:nvPr/>
        </p:nvSpPr>
        <p:spPr>
          <a:xfrm>
            <a:off x="251520" y="260648"/>
            <a:ext cx="8640960" cy="151216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solidFill>
                  <a:schemeClr val="tx2"/>
                </a:solidFill>
                <a:latin typeface="Arial" panose="020B0604020202020204" pitchFamily="34" charset="0"/>
                <a:cs typeface="Arial" panose="020B0604020202020204" pitchFamily="34" charset="0"/>
              </a:rPr>
              <a:t>6. Reform in practice: Preparation for </a:t>
            </a:r>
            <a:r>
              <a:rPr lang="en-GB" sz="4000" dirty="0">
                <a:solidFill>
                  <a:schemeClr val="tx2"/>
                </a:solidFill>
                <a:latin typeface="Arial" panose="020B0604020202020204" pitchFamily="34" charset="0"/>
                <a:cs typeface="Arial" panose="020B0604020202020204" pitchFamily="34" charset="0"/>
              </a:rPr>
              <a:t>a</a:t>
            </a:r>
            <a:r>
              <a:rPr lang="en-GB" sz="4000" dirty="0" smtClean="0">
                <a:solidFill>
                  <a:schemeClr val="tx2"/>
                </a:solidFill>
                <a:latin typeface="Arial" panose="020B0604020202020204" pitchFamily="34" charset="0"/>
                <a:cs typeface="Arial" panose="020B0604020202020204" pitchFamily="34" charset="0"/>
              </a:rPr>
              <a:t>dulthood </a:t>
            </a:r>
            <a:endParaRPr lang="en-GB" sz="4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943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548680"/>
            <a:ext cx="7772400" cy="1470025"/>
          </a:xfrm>
        </p:spPr>
        <p:txBody>
          <a:bodyPr/>
          <a:lstStyle/>
          <a:p>
            <a:r>
              <a:rPr lang="en-GB" dirty="0" smtClean="0">
                <a:solidFill>
                  <a:schemeClr val="tx2"/>
                </a:solidFill>
                <a:latin typeface="Arial" panose="020B0604020202020204" pitchFamily="34" charset="0"/>
                <a:cs typeface="Arial" panose="020B0604020202020204" pitchFamily="34" charset="0"/>
              </a:rPr>
              <a:t>7. Engagement with parents</a:t>
            </a:r>
            <a:endParaRPr lang="en-GB" dirty="0">
              <a:solidFill>
                <a:schemeClr val="tx2"/>
              </a:solidFill>
            </a:endParaRPr>
          </a:p>
        </p:txBody>
      </p:sp>
      <p:sp>
        <p:nvSpPr>
          <p:cNvPr id="3" name="Subtitle 2"/>
          <p:cNvSpPr>
            <a:spLocks noGrp="1"/>
          </p:cNvSpPr>
          <p:nvPr>
            <p:ph type="subTitle" idx="1"/>
          </p:nvPr>
        </p:nvSpPr>
        <p:spPr>
          <a:xfrm>
            <a:off x="1403648" y="2132856"/>
            <a:ext cx="6400800" cy="1752600"/>
          </a:xfrm>
        </p:spPr>
        <p:txBody>
          <a:bodyPr/>
          <a:lstStyle/>
          <a:p>
            <a:pPr marL="457200" indent="-457200" algn="l">
              <a:buFont typeface="Arial" panose="020B0604020202020204" pitchFamily="34" charset="0"/>
              <a:buChar char="•"/>
            </a:pPr>
            <a:r>
              <a:rPr lang="en-GB" sz="1800" dirty="0">
                <a:solidFill>
                  <a:schemeClr val="tx2"/>
                </a:solidFill>
                <a:latin typeface="Arial" panose="020B0604020202020204" pitchFamily="34" charset="0"/>
                <a:cs typeface="Arial" panose="020B0604020202020204" pitchFamily="34" charset="0"/>
                <a:hlinkClick r:id="rId3" action="ppaction://hlinksldjump"/>
              </a:rPr>
              <a:t>What do the reforms mean for parents</a:t>
            </a:r>
            <a:r>
              <a:rPr lang="en-GB" sz="1800" dirty="0" smtClean="0">
                <a:solidFill>
                  <a:schemeClr val="tx2"/>
                </a:solidFill>
                <a:latin typeface="Arial" panose="020B0604020202020204" pitchFamily="34" charset="0"/>
                <a:cs typeface="Arial" panose="020B0604020202020204" pitchFamily="34" charset="0"/>
                <a:hlinkClick r:id="rId3" action="ppaction://hlinksldjump"/>
              </a:rPr>
              <a:t>?</a:t>
            </a:r>
            <a:endParaRPr lang="en-GB" sz="1800" dirty="0" smtClean="0">
              <a:solidFill>
                <a:schemeClr val="tx2"/>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GB" sz="1800" dirty="0" smtClean="0">
                <a:solidFill>
                  <a:schemeClr val="tx2"/>
                </a:solidFill>
                <a:latin typeface="Arial" panose="020B0604020202020204" pitchFamily="34" charset="0"/>
                <a:cs typeface="Arial" panose="020B0604020202020204" pitchFamily="34" charset="0"/>
                <a:hlinkClick r:id="rId4" action="ppaction://hlinksldjump"/>
              </a:rPr>
              <a:t>What </a:t>
            </a:r>
            <a:r>
              <a:rPr lang="en-GB" sz="1800" dirty="0">
                <a:solidFill>
                  <a:schemeClr val="tx2"/>
                </a:solidFill>
                <a:latin typeface="Arial" panose="020B0604020202020204" pitchFamily="34" charset="0"/>
                <a:cs typeface="Arial" panose="020B0604020202020204" pitchFamily="34" charset="0"/>
                <a:hlinkClick r:id="rId4" action="ppaction://hlinksldjump"/>
              </a:rPr>
              <a:t>schools need to </a:t>
            </a:r>
            <a:r>
              <a:rPr lang="en-GB" sz="1800" dirty="0" smtClean="0">
                <a:solidFill>
                  <a:schemeClr val="tx2"/>
                </a:solidFill>
                <a:latin typeface="Arial" panose="020B0604020202020204" pitchFamily="34" charset="0"/>
                <a:cs typeface="Arial" panose="020B0604020202020204" pitchFamily="34" charset="0"/>
                <a:hlinkClick r:id="rId4" action="ppaction://hlinksldjump"/>
              </a:rPr>
              <a:t>do</a:t>
            </a:r>
            <a:endParaRPr lang="en-GB" sz="1800" dirty="0" smtClean="0">
              <a:solidFill>
                <a:schemeClr val="tx2"/>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GB" sz="1800" dirty="0" smtClean="0">
                <a:solidFill>
                  <a:schemeClr val="tx2"/>
                </a:solidFill>
                <a:latin typeface="Arial" panose="020B0604020202020204" pitchFamily="34" charset="0"/>
                <a:cs typeface="Arial" panose="020B0604020202020204" pitchFamily="34" charset="0"/>
                <a:hlinkClick r:id="rId5" action="ppaction://hlinksldjump"/>
              </a:rPr>
              <a:t>Advice </a:t>
            </a:r>
            <a:r>
              <a:rPr lang="en-GB" sz="1800" dirty="0">
                <a:solidFill>
                  <a:schemeClr val="tx2"/>
                </a:solidFill>
                <a:latin typeface="Arial" panose="020B0604020202020204" pitchFamily="34" charset="0"/>
                <a:cs typeface="Arial" panose="020B0604020202020204" pitchFamily="34" charset="0"/>
                <a:hlinkClick r:id="rId5" action="ppaction://hlinksldjump"/>
              </a:rPr>
              <a:t>and s</a:t>
            </a:r>
            <a:r>
              <a:rPr lang="en-GB" sz="1800" dirty="0" smtClean="0">
                <a:solidFill>
                  <a:schemeClr val="tx2"/>
                </a:solidFill>
                <a:latin typeface="Arial" panose="020B0604020202020204" pitchFamily="34" charset="0"/>
                <a:cs typeface="Arial" panose="020B0604020202020204" pitchFamily="34" charset="0"/>
                <a:hlinkClick r:id="rId5" action="ppaction://hlinksldjump"/>
              </a:rPr>
              <a:t>upport</a:t>
            </a:r>
            <a:endParaRPr lang="en-GB" sz="1800" dirty="0" smtClean="0">
              <a:solidFill>
                <a:schemeClr val="tx2"/>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GB" sz="1800" dirty="0" smtClean="0">
                <a:solidFill>
                  <a:schemeClr val="tx2"/>
                </a:solidFill>
                <a:latin typeface="Arial" panose="020B0604020202020204" pitchFamily="34" charset="0"/>
                <a:cs typeface="Arial" panose="020B0604020202020204" pitchFamily="34" charset="0"/>
                <a:hlinkClick r:id="rId6" action="ppaction://hlinksldjump"/>
              </a:rPr>
              <a:t>Top tips</a:t>
            </a:r>
            <a:endParaRPr lang="en-GB" sz="1800" dirty="0">
              <a:solidFill>
                <a:schemeClr val="tx2"/>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sz="1800" dirty="0">
              <a:solidFill>
                <a:schemeClr val="tx2"/>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2"/>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972708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8"/>
          <p:cNvSpPr>
            <a:spLocks noGrp="1"/>
          </p:cNvSpPr>
          <p:nvPr>
            <p:ph type="sldNum" sz="quarter" idx="10"/>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2B185CC2-845D-4407-9D3E-75D4B6DB5986}" type="slidenum">
              <a:rPr lang="en-GB" altLang="en-US" smtClean="0">
                <a:solidFill>
                  <a:srgbClr val="000000"/>
                </a:solidFill>
              </a:rPr>
              <a:pPr/>
              <a:t>5</a:t>
            </a:fld>
            <a:endParaRPr lang="en-GB" altLang="en-US" dirty="0" smtClean="0">
              <a:solidFill>
                <a:srgbClr val="000000"/>
              </a:solidFill>
            </a:endParaRPr>
          </a:p>
        </p:txBody>
      </p:sp>
      <p:pic>
        <p:nvPicPr>
          <p:cNvPr id="40964" name="Picture 2" descr="C:\Users\mhilton\AppData\Local\Temp\wz9ccf\PW1611090018L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4437063"/>
            <a:ext cx="1400175"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4" descr="C:\Users\mhilton\AppData\Local\Temp\wz3b30\TS92102825L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6500" y="4416425"/>
            <a:ext cx="1401763"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5" descr="C:\Users\mhilton\AppData\Local\Temp\wzeb6b\PJ0111090055L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24" y="4440238"/>
            <a:ext cx="1401763"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7" descr="C:\Users\mhilton\AppData\Local\Temp\wz0d4d\PW1611090004L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1863" y="4438650"/>
            <a:ext cx="1538287"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8" descr="C:\Users\mhilton\AppData\Local\Temp\wza91e\JS28100944L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79613" y="4416425"/>
            <a:ext cx="1397000"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Title 1"/>
          <p:cNvSpPr txBox="1">
            <a:spLocks/>
          </p:cNvSpPr>
          <p:nvPr/>
        </p:nvSpPr>
        <p:spPr bwMode="auto">
          <a:xfrm>
            <a:off x="250824" y="130175"/>
            <a:ext cx="8713663" cy="14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sz="3200" b="1" dirty="0">
              <a:solidFill>
                <a:srgbClr val="002060"/>
              </a:solidFill>
            </a:endParaRPr>
          </a:p>
        </p:txBody>
      </p:sp>
      <p:sp>
        <p:nvSpPr>
          <p:cNvPr id="10" name="Rectangle 9"/>
          <p:cNvSpPr/>
          <p:nvPr/>
        </p:nvSpPr>
        <p:spPr>
          <a:xfrm>
            <a:off x="250825" y="1736372"/>
            <a:ext cx="8176840" cy="2585323"/>
          </a:xfrm>
          <a:prstGeom prst="rect">
            <a:avLst/>
          </a:prstGeom>
        </p:spPr>
        <p:txBody>
          <a:bodyPr wrap="square">
            <a:spAutoFit/>
          </a:bodyPr>
          <a:lstStyle/>
          <a:p>
            <a:pPr marL="171450" indent="-171450">
              <a:buFont typeface="Arial" panose="020B0604020202020204" pitchFamily="34" charset="0"/>
              <a:buChar char="•"/>
              <a:defRPr/>
            </a:pPr>
            <a:r>
              <a:rPr lang="en-GB" altLang="en-US" dirty="0">
                <a:latin typeface="Arial" panose="020B0604020202020204" pitchFamily="34" charset="0"/>
                <a:cs typeface="Arial" panose="020B0604020202020204" pitchFamily="34" charset="0"/>
              </a:rPr>
              <a:t>The SEND reforms build on the best practice over the past 13 years since the last Code of Practice was written</a:t>
            </a:r>
            <a:r>
              <a:rPr lang="en-GB" altLang="en-US" dirty="0" smtClean="0">
                <a:latin typeface="Arial" panose="020B0604020202020204" pitchFamily="34" charset="0"/>
                <a:cs typeface="Arial" panose="020B0604020202020204" pitchFamily="34" charset="0"/>
              </a:rPr>
              <a:t>.</a:t>
            </a:r>
          </a:p>
          <a:p>
            <a:pPr marL="171450" indent="-171450">
              <a:buFont typeface="Arial" panose="020B0604020202020204" pitchFamily="34" charset="0"/>
              <a:buChar char="•"/>
              <a:defRPr/>
            </a:pPr>
            <a:endParaRPr lang="en-GB" alt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dirty="0" smtClean="0">
                <a:latin typeface="Arial" panose="020B0604020202020204" pitchFamily="34" charset="0"/>
                <a:cs typeface="Arial" panose="020B0604020202020204" pitchFamily="34" charset="0"/>
              </a:rPr>
              <a:t>They aim to implement </a:t>
            </a:r>
            <a:r>
              <a:rPr lang="en-GB" dirty="0">
                <a:latin typeface="Arial" panose="020B0604020202020204" pitchFamily="34" charset="0"/>
                <a:cs typeface="Arial" panose="020B0604020202020204" pitchFamily="34" charset="0"/>
              </a:rPr>
              <a:t>a new approach which seeks to join up help across education, health and care, from birth to 25. </a:t>
            </a:r>
            <a:endParaRPr lang="en-GB"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altLang="en-US" dirty="0" smtClean="0">
                <a:latin typeface="Arial" panose="020B0604020202020204" pitchFamily="34" charset="0"/>
                <a:cs typeface="Arial" panose="020B0604020202020204" pitchFamily="34" charset="0"/>
              </a:rPr>
              <a:t>The </a:t>
            </a:r>
            <a:r>
              <a:rPr lang="en-GB" altLang="en-US" dirty="0">
                <a:latin typeface="Arial" panose="020B0604020202020204" pitchFamily="34" charset="0"/>
                <a:cs typeface="Arial" panose="020B0604020202020204" pitchFamily="34" charset="0"/>
              </a:rPr>
              <a:t>reforms give schools the freedom to develop what works for them in partnership with their local authority, </a:t>
            </a:r>
            <a:r>
              <a:rPr lang="en-GB" altLang="en-US" dirty="0" smtClean="0">
                <a:latin typeface="Arial" panose="020B0604020202020204" pitchFamily="34" charset="0"/>
                <a:cs typeface="Arial" panose="020B0604020202020204" pitchFamily="34" charset="0"/>
              </a:rPr>
              <a:t>parents and young people. </a:t>
            </a:r>
            <a:endParaRPr lang="en-GB" altLang="en-US" dirty="0">
              <a:latin typeface="Arial" panose="020B0604020202020204" pitchFamily="34" charset="0"/>
              <a:cs typeface="Arial" panose="020B0604020202020204" pitchFamily="34" charset="0"/>
            </a:endParaRPr>
          </a:p>
          <a:p>
            <a:pPr>
              <a:defRPr/>
            </a:pPr>
            <a:endParaRPr lang="en-GB" dirty="0">
              <a:latin typeface="Arial" panose="020B0604020202020204" pitchFamily="34" charset="0"/>
              <a:cs typeface="Arial" panose="020B0604020202020204" pitchFamily="34" charset="0"/>
            </a:endParaRPr>
          </a:p>
        </p:txBody>
      </p:sp>
      <p:sp>
        <p:nvSpPr>
          <p:cNvPr id="11" name="Title 1"/>
          <p:cNvSpPr txBox="1">
            <a:spLocks/>
          </p:cNvSpPr>
          <p:nvPr/>
        </p:nvSpPr>
        <p:spPr>
          <a:xfrm>
            <a:off x="250825" y="274638"/>
            <a:ext cx="8641655" cy="128215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solidFill>
                  <a:schemeClr val="tx2"/>
                </a:solidFill>
                <a:latin typeface="Arial" panose="020B0604020202020204" pitchFamily="34" charset="0"/>
                <a:cs typeface="Arial" panose="020B0604020202020204" pitchFamily="34" charset="0"/>
              </a:rPr>
              <a:t>1. Introduction: The 0-25 SEND Code of Practice - 13 years in the making</a:t>
            </a:r>
            <a:endParaRPr lang="en-GB" sz="4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06429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772816"/>
            <a:ext cx="8229600" cy="4525963"/>
          </a:xfrm>
        </p:spPr>
        <p:txBody>
          <a:bodyPr>
            <a:normAutofit/>
          </a:bodyPr>
          <a:lstStyle/>
          <a:p>
            <a:pPr marL="0" lvl="0" indent="0">
              <a:buNone/>
            </a:pPr>
            <a:endParaRPr lang="en-GB" sz="1200" dirty="0"/>
          </a:p>
          <a:p>
            <a:pPr lvl="0"/>
            <a:r>
              <a:rPr lang="en-GB" sz="1900" dirty="0" smtClean="0">
                <a:latin typeface="Arial" panose="020B0604020202020204" pitchFamily="34" charset="0"/>
                <a:cs typeface="Arial" panose="020B0604020202020204" pitchFamily="34" charset="0"/>
              </a:rPr>
              <a:t>A core principle of the reforms is that parents of children with SEN and young people with SEN should participate in decision making.</a:t>
            </a:r>
          </a:p>
          <a:p>
            <a:pPr marL="0" lvl="0" indent="0">
              <a:buNone/>
            </a:pPr>
            <a:endParaRPr lang="en-GB" sz="1200" dirty="0">
              <a:latin typeface="Arial" panose="020B0604020202020204" pitchFamily="34" charset="0"/>
              <a:cs typeface="Arial" panose="020B0604020202020204" pitchFamily="34" charset="0"/>
            </a:endParaRPr>
          </a:p>
          <a:p>
            <a:r>
              <a:rPr lang="en-GB" sz="1900" dirty="0" smtClean="0">
                <a:latin typeface="Arial" panose="020B0604020202020204" pitchFamily="34" charset="0"/>
                <a:cs typeface="Arial" panose="020B0604020202020204" pitchFamily="34" charset="0"/>
              </a:rPr>
              <a:t>Parents should </a:t>
            </a:r>
            <a:r>
              <a:rPr lang="en-GB" sz="1900" dirty="0">
                <a:latin typeface="Arial" panose="020B0604020202020204" pitchFamily="34" charset="0"/>
                <a:cs typeface="Arial" panose="020B0604020202020204" pitchFamily="34" charset="0"/>
              </a:rPr>
              <a:t>know what they can reasonably expect their local school, college, local authority and local services to </a:t>
            </a:r>
            <a:r>
              <a:rPr lang="en-GB" sz="1900" dirty="0" smtClean="0">
                <a:latin typeface="Arial" panose="020B0604020202020204" pitchFamily="34" charset="0"/>
                <a:cs typeface="Arial" panose="020B0604020202020204" pitchFamily="34" charset="0"/>
              </a:rPr>
              <a:t>provide.</a:t>
            </a:r>
          </a:p>
          <a:p>
            <a:endParaRPr lang="en-GB" sz="1200" dirty="0" smtClean="0">
              <a:latin typeface="Arial" panose="020B0604020202020204" pitchFamily="34" charset="0"/>
              <a:cs typeface="Arial" panose="020B0604020202020204" pitchFamily="34" charset="0"/>
            </a:endParaRPr>
          </a:p>
          <a:p>
            <a:r>
              <a:rPr lang="en-GB" sz="1900" dirty="0" smtClean="0">
                <a:latin typeface="Arial" panose="020B0604020202020204" pitchFamily="34" charset="0"/>
                <a:cs typeface="Arial" panose="020B0604020202020204" pitchFamily="34" charset="0"/>
              </a:rPr>
              <a:t>Schools </a:t>
            </a:r>
            <a:r>
              <a:rPr lang="en-GB" sz="1900" dirty="0">
                <a:latin typeface="Arial" panose="020B0604020202020204" pitchFamily="34" charset="0"/>
                <a:cs typeface="Arial" panose="020B0604020202020204" pitchFamily="34" charset="0"/>
              </a:rPr>
              <a:t>and local authorities should work with parents and carers to plan what services their children need. </a:t>
            </a:r>
          </a:p>
          <a:p>
            <a:pPr marL="0" lvl="0" indent="0">
              <a:buNone/>
            </a:pPr>
            <a:endParaRPr lang="en-GB" sz="1200" dirty="0">
              <a:latin typeface="Arial" panose="020B0604020202020204" pitchFamily="34" charset="0"/>
              <a:cs typeface="Arial" panose="020B0604020202020204" pitchFamily="34" charset="0"/>
            </a:endParaRPr>
          </a:p>
          <a:p>
            <a:pPr lvl="0"/>
            <a:r>
              <a:rPr lang="en-GB" sz="1900" dirty="0" smtClean="0">
                <a:latin typeface="Arial" panose="020B0604020202020204" pitchFamily="34" charset="0"/>
                <a:cs typeface="Arial" panose="020B0604020202020204" pitchFamily="34" charset="0"/>
              </a:rPr>
              <a:t>Local authorities have a duty to </a:t>
            </a:r>
            <a:r>
              <a:rPr lang="en-GB" sz="1900" dirty="0">
                <a:latin typeface="Arial" panose="020B0604020202020204" pitchFamily="34" charset="0"/>
                <a:cs typeface="Arial" panose="020B0604020202020204" pitchFamily="34" charset="0"/>
              </a:rPr>
              <a:t>provide information, advice and support </a:t>
            </a:r>
            <a:r>
              <a:rPr lang="en-GB" sz="1900" dirty="0" smtClean="0">
                <a:latin typeface="Arial" panose="020B0604020202020204" pitchFamily="34" charset="0"/>
                <a:cs typeface="Arial" panose="020B0604020202020204" pitchFamily="34" charset="0"/>
              </a:rPr>
              <a:t>on SEN to children </a:t>
            </a:r>
            <a:r>
              <a:rPr lang="en-GB" sz="1900" dirty="0">
                <a:latin typeface="Arial" panose="020B0604020202020204" pitchFamily="34" charset="0"/>
                <a:cs typeface="Arial" panose="020B0604020202020204" pitchFamily="34" charset="0"/>
              </a:rPr>
              <a:t>and young people </a:t>
            </a:r>
            <a:r>
              <a:rPr lang="en-GB" sz="1900" dirty="0" smtClean="0">
                <a:latin typeface="Arial" panose="020B0604020202020204" pitchFamily="34" charset="0"/>
                <a:cs typeface="Arial" panose="020B0604020202020204" pitchFamily="34" charset="0"/>
              </a:rPr>
              <a:t>directly, as well as to parents; this has been extended to include children </a:t>
            </a:r>
            <a:r>
              <a:rPr lang="en-GB" sz="1900" dirty="0">
                <a:latin typeface="Arial" panose="020B0604020202020204" pitchFamily="34" charset="0"/>
                <a:cs typeface="Arial" panose="020B0604020202020204" pitchFamily="34" charset="0"/>
              </a:rPr>
              <a:t>and young people with disabilities (even if they don’t have SEN) and their </a:t>
            </a:r>
            <a:r>
              <a:rPr lang="en-GB" sz="1900" dirty="0" smtClean="0">
                <a:latin typeface="Arial" panose="020B0604020202020204" pitchFamily="34" charset="0"/>
                <a:cs typeface="Arial" panose="020B0604020202020204" pitchFamily="34" charset="0"/>
              </a:rPr>
              <a:t>parents.</a:t>
            </a:r>
          </a:p>
          <a:p>
            <a:pPr marL="0" lvl="0" indent="0">
              <a:buNone/>
            </a:pPr>
            <a:endParaRPr lang="en-GB" sz="1900" dirty="0" smtClean="0">
              <a:latin typeface="Arial" panose="020B0604020202020204" pitchFamily="34" charset="0"/>
              <a:cs typeface="Arial" panose="020B0604020202020204" pitchFamily="34" charset="0"/>
            </a:endParaRPr>
          </a:p>
          <a:p>
            <a:pPr marL="0" lvl="0" indent="0">
              <a:buNone/>
            </a:pPr>
            <a:endParaRPr lang="en-GB" sz="1900" dirty="0">
              <a:latin typeface="Arial" panose="020B0604020202020204" pitchFamily="34" charset="0"/>
              <a:cs typeface="Arial" panose="020B0604020202020204" pitchFamily="34" charset="0"/>
            </a:endParaRPr>
          </a:p>
          <a:p>
            <a:pPr marL="0" indent="0">
              <a:buNone/>
            </a:pPr>
            <a:endParaRPr lang="en-GB" sz="1900" dirty="0" smtClean="0">
              <a:latin typeface="Arial" panose="020B0604020202020204" pitchFamily="34" charset="0"/>
              <a:cs typeface="Arial" panose="020B0604020202020204" pitchFamily="34" charset="0"/>
            </a:endParaRPr>
          </a:p>
          <a:p>
            <a:pPr marL="0" indent="0">
              <a:buNone/>
            </a:pPr>
            <a:endParaRPr lang="en-GB" sz="1900" dirty="0">
              <a:latin typeface="Arial" panose="020B0604020202020204" pitchFamily="34" charset="0"/>
              <a:cs typeface="Arial" panose="020B0604020202020204" pitchFamily="34" charset="0"/>
            </a:endParaRPr>
          </a:p>
        </p:txBody>
      </p:sp>
      <p:sp>
        <p:nvSpPr>
          <p:cNvPr id="4" name="Title 1"/>
          <p:cNvSpPr txBox="1">
            <a:spLocks/>
          </p:cNvSpPr>
          <p:nvPr/>
        </p:nvSpPr>
        <p:spPr>
          <a:xfrm>
            <a:off x="323528" y="273646"/>
            <a:ext cx="8539272" cy="1512168"/>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900" dirty="0" smtClean="0">
                <a:solidFill>
                  <a:schemeClr val="tx2"/>
                </a:solidFill>
                <a:latin typeface="Arial" panose="020B0604020202020204" pitchFamily="34" charset="0"/>
                <a:cs typeface="Arial" panose="020B0604020202020204" pitchFamily="34" charset="0"/>
              </a:rPr>
              <a:t>7. Engagement with parents: What do the reforms mean for parents?</a:t>
            </a:r>
            <a:endParaRPr lang="en-GB"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84632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772816"/>
            <a:ext cx="8712968" cy="4896544"/>
          </a:xfrm>
        </p:spPr>
        <p:txBody>
          <a:bodyPr>
            <a:noAutofit/>
          </a:bodyPr>
          <a:lstStyle/>
          <a:p>
            <a:pPr lvl="0"/>
            <a:r>
              <a:rPr lang="en-GB" sz="1800" dirty="0" smtClean="0">
                <a:latin typeface="Arial" panose="020B0604020202020204" pitchFamily="34" charset="0"/>
                <a:cs typeface="Arial" panose="020B0604020202020204" pitchFamily="34" charset="0"/>
              </a:rPr>
              <a:t>Reassure parents that</a:t>
            </a:r>
            <a:r>
              <a:rPr lang="en-GB" sz="1800" dirty="0">
                <a:latin typeface="Arial" panose="020B0604020202020204" pitchFamily="34" charset="0"/>
                <a:cs typeface="Arial" panose="020B0604020202020204" pitchFamily="34" charset="0"/>
              </a:rPr>
              <a:t>, just because the system is changing, that does not mean that children who have SEN won’t get the support they need</a:t>
            </a:r>
            <a:r>
              <a:rPr lang="en-GB" sz="1800" dirty="0" smtClean="0">
                <a:latin typeface="Arial" panose="020B0604020202020204" pitchFamily="34" charset="0"/>
                <a:cs typeface="Arial" panose="020B0604020202020204" pitchFamily="34" charset="0"/>
              </a:rPr>
              <a:t>. </a:t>
            </a:r>
          </a:p>
          <a:p>
            <a:pPr marL="0" lvl="0" indent="0">
              <a:buNone/>
            </a:pPr>
            <a:endParaRPr lang="en-GB" sz="1200" dirty="0">
              <a:latin typeface="Arial" panose="020B0604020202020204" pitchFamily="34" charset="0"/>
              <a:cs typeface="Arial" panose="020B0604020202020204" pitchFamily="34" charset="0"/>
            </a:endParaRPr>
          </a:p>
          <a:p>
            <a:pPr lvl="0"/>
            <a:r>
              <a:rPr lang="en-GB" sz="1800" dirty="0">
                <a:latin typeface="Arial" panose="020B0604020202020204" pitchFamily="34" charset="0"/>
                <a:cs typeface="Arial" panose="020B0604020202020204" pitchFamily="34" charset="0"/>
              </a:rPr>
              <a:t>E</a:t>
            </a:r>
            <a:r>
              <a:rPr lang="en-GB" sz="1800" dirty="0" smtClean="0">
                <a:latin typeface="Arial" panose="020B0604020202020204" pitchFamily="34" charset="0"/>
                <a:cs typeface="Arial" panose="020B0604020202020204" pitchFamily="34" charset="0"/>
              </a:rPr>
              <a:t>xplain </a:t>
            </a:r>
            <a:r>
              <a:rPr lang="en-GB" sz="1800" dirty="0">
                <a:latin typeface="Arial" panose="020B0604020202020204" pitchFamily="34" charset="0"/>
                <a:cs typeface="Arial" panose="020B0604020202020204" pitchFamily="34" charset="0"/>
              </a:rPr>
              <a:t>the new system to </a:t>
            </a:r>
            <a:r>
              <a:rPr lang="en-GB" sz="1800" dirty="0" smtClean="0">
                <a:latin typeface="Arial" panose="020B0604020202020204" pitchFamily="34" charset="0"/>
                <a:cs typeface="Arial" panose="020B0604020202020204" pitchFamily="34" charset="0"/>
              </a:rPr>
              <a:t>parents so they understand what </a:t>
            </a:r>
            <a:r>
              <a:rPr lang="en-GB" sz="1800" dirty="0">
                <a:latin typeface="Arial" panose="020B0604020202020204" pitchFamily="34" charset="0"/>
                <a:cs typeface="Arial" panose="020B0604020202020204" pitchFamily="34" charset="0"/>
              </a:rPr>
              <a:t>is changing and what is not changing in their </a:t>
            </a:r>
            <a:r>
              <a:rPr lang="en-GB" sz="1800" dirty="0" smtClean="0">
                <a:latin typeface="Arial" panose="020B0604020202020204" pitchFamily="34" charset="0"/>
                <a:cs typeface="Arial" panose="020B0604020202020204" pitchFamily="34" charset="0"/>
              </a:rPr>
              <a:t>school.</a:t>
            </a:r>
          </a:p>
          <a:p>
            <a:pPr marL="0" lvl="0" indent="0">
              <a:buNone/>
            </a:pPr>
            <a:endParaRPr lang="en-GB" sz="1200" dirty="0">
              <a:latin typeface="Arial" panose="020B0604020202020204" pitchFamily="34" charset="0"/>
              <a:cs typeface="Arial" panose="020B0604020202020204" pitchFamily="34" charset="0"/>
            </a:endParaRPr>
          </a:p>
          <a:p>
            <a:r>
              <a:rPr lang="en-GB" sz="1800" dirty="0" smtClean="0">
                <a:latin typeface="Arial" panose="020B0604020202020204" pitchFamily="34" charset="0"/>
                <a:cs typeface="Arial" panose="020B0604020202020204" pitchFamily="34" charset="0"/>
              </a:rPr>
              <a:t>Be clear </a:t>
            </a:r>
            <a:r>
              <a:rPr lang="en-GB" sz="1800" dirty="0">
                <a:latin typeface="Arial" panose="020B0604020202020204" pitchFamily="34" charset="0"/>
                <a:cs typeface="Arial" panose="020B0604020202020204" pitchFamily="34" charset="0"/>
              </a:rPr>
              <a:t>when </a:t>
            </a:r>
            <a:r>
              <a:rPr lang="en-GB" sz="1800" dirty="0" smtClean="0">
                <a:latin typeface="Arial" panose="020B0604020202020204" pitchFamily="34" charset="0"/>
                <a:cs typeface="Arial" panose="020B0604020202020204" pitchFamily="34" charset="0"/>
              </a:rPr>
              <a:t>changes are </a:t>
            </a:r>
            <a:r>
              <a:rPr lang="en-GB" sz="1800" dirty="0">
                <a:latin typeface="Arial" panose="020B0604020202020204" pitchFamily="34" charset="0"/>
                <a:cs typeface="Arial" panose="020B0604020202020204" pitchFamily="34" charset="0"/>
              </a:rPr>
              <a:t>being </a:t>
            </a:r>
            <a:r>
              <a:rPr lang="en-GB" sz="1800" dirty="0" smtClean="0">
                <a:latin typeface="Arial" panose="020B0604020202020204" pitchFamily="34" charset="0"/>
                <a:cs typeface="Arial" panose="020B0604020202020204" pitchFamily="34" charset="0"/>
              </a:rPr>
              <a:t>made </a:t>
            </a:r>
            <a:r>
              <a:rPr lang="en-GB" sz="1800" dirty="0">
                <a:latin typeface="Arial" panose="020B0604020202020204" pitchFamily="34" charset="0"/>
                <a:cs typeface="Arial" panose="020B0604020202020204" pitchFamily="34" charset="0"/>
              </a:rPr>
              <a:t>and what impact </a:t>
            </a:r>
            <a:r>
              <a:rPr lang="en-GB" sz="1800" dirty="0" smtClean="0">
                <a:latin typeface="Arial" panose="020B0604020202020204" pitchFamily="34" charset="0"/>
                <a:cs typeface="Arial" panose="020B0604020202020204" pitchFamily="34" charset="0"/>
              </a:rPr>
              <a:t>they will have</a:t>
            </a:r>
            <a:r>
              <a:rPr lang="en-GB" sz="1800" dirty="0">
                <a:latin typeface="Arial" panose="020B0604020202020204" pitchFamily="34" charset="0"/>
                <a:cs typeface="Arial" panose="020B0604020202020204" pitchFamily="34" charset="0"/>
              </a:rPr>
              <a:t> </a:t>
            </a:r>
            <a:r>
              <a:rPr lang="en-GB" sz="1800" dirty="0" smtClean="0">
                <a:latin typeface="Arial" panose="020B0604020202020204" pitchFamily="34" charset="0"/>
                <a:cs typeface="Arial" panose="020B0604020202020204" pitchFamily="34" charset="0"/>
              </a:rPr>
              <a:t>- ensure </a:t>
            </a:r>
            <a:r>
              <a:rPr lang="en-GB" sz="1800" dirty="0">
                <a:latin typeface="Arial" panose="020B0604020202020204" pitchFamily="34" charset="0"/>
                <a:cs typeface="Arial" panose="020B0604020202020204" pitchFamily="34" charset="0"/>
              </a:rPr>
              <a:t>parents understand how the school determines “outcomes</a:t>
            </a:r>
            <a:r>
              <a:rPr lang="en-GB" sz="1800" dirty="0" smtClean="0">
                <a:latin typeface="Arial" panose="020B0604020202020204" pitchFamily="34" charset="0"/>
                <a:cs typeface="Arial" panose="020B0604020202020204" pitchFamily="34" charset="0"/>
              </a:rPr>
              <a:t>”</a:t>
            </a:r>
          </a:p>
          <a:p>
            <a:pPr marL="0" indent="0">
              <a:buNone/>
            </a:pPr>
            <a:endParaRPr lang="en-GB" sz="1200" dirty="0">
              <a:latin typeface="Arial" panose="020B0604020202020204" pitchFamily="34" charset="0"/>
              <a:cs typeface="Arial" panose="020B0604020202020204" pitchFamily="34" charset="0"/>
            </a:endParaRPr>
          </a:p>
          <a:p>
            <a:pPr lvl="0"/>
            <a:r>
              <a:rPr lang="en-GB" sz="1800" dirty="0" smtClean="0">
                <a:latin typeface="Arial" panose="020B0604020202020204" pitchFamily="34" charset="0"/>
                <a:cs typeface="Arial" panose="020B0604020202020204" pitchFamily="34" charset="0"/>
              </a:rPr>
              <a:t>Clarify </a:t>
            </a:r>
            <a:r>
              <a:rPr lang="en-GB" sz="1800" dirty="0">
                <a:latin typeface="Arial" panose="020B0604020202020204" pitchFamily="34" charset="0"/>
                <a:cs typeface="Arial" panose="020B0604020202020204" pitchFamily="34" charset="0"/>
              </a:rPr>
              <a:t>what role </a:t>
            </a:r>
            <a:r>
              <a:rPr lang="en-GB" sz="1800" dirty="0" smtClean="0">
                <a:latin typeface="Arial" panose="020B0604020202020204" pitchFamily="34" charset="0"/>
                <a:cs typeface="Arial" panose="020B0604020202020204" pitchFamily="34" charset="0"/>
              </a:rPr>
              <a:t>parents and pupils will </a:t>
            </a:r>
            <a:r>
              <a:rPr lang="en-GB" sz="1800" dirty="0">
                <a:latin typeface="Arial" panose="020B0604020202020204" pitchFamily="34" charset="0"/>
                <a:cs typeface="Arial" panose="020B0604020202020204" pitchFamily="34" charset="0"/>
              </a:rPr>
              <a:t>have to influence the changes</a:t>
            </a:r>
            <a:r>
              <a:rPr lang="en-GB" sz="1800" dirty="0" smtClean="0">
                <a:latin typeface="Arial" panose="020B0604020202020204" pitchFamily="34" charset="0"/>
                <a:cs typeface="Arial" panose="020B0604020202020204" pitchFamily="34" charset="0"/>
              </a:rPr>
              <a:t>.</a:t>
            </a:r>
          </a:p>
          <a:p>
            <a:pPr marL="0" lvl="0" indent="0">
              <a:buNone/>
            </a:pPr>
            <a:endParaRPr lang="en-GB" sz="1200" dirty="0">
              <a:latin typeface="Arial" panose="020B0604020202020204" pitchFamily="34" charset="0"/>
              <a:cs typeface="Arial" panose="020B0604020202020204" pitchFamily="34" charset="0"/>
            </a:endParaRPr>
          </a:p>
          <a:p>
            <a:pPr lvl="0"/>
            <a:r>
              <a:rPr lang="en-GB" sz="1800" dirty="0" smtClean="0">
                <a:latin typeface="Arial" panose="020B0604020202020204" pitchFamily="34" charset="0"/>
                <a:cs typeface="Arial" panose="020B0604020202020204" pitchFamily="34" charset="0"/>
              </a:rPr>
              <a:t>Ensure parents are involved in on-going planning, progress reporting  and decision making.</a:t>
            </a:r>
          </a:p>
          <a:p>
            <a:pPr marL="0" lvl="0" indent="0">
              <a:buNone/>
            </a:pPr>
            <a:endParaRPr lang="en-GB" sz="1200" dirty="0" smtClean="0">
              <a:latin typeface="Arial" panose="020B0604020202020204" pitchFamily="34" charset="0"/>
              <a:cs typeface="Arial" panose="020B0604020202020204" pitchFamily="34" charset="0"/>
            </a:endParaRPr>
          </a:p>
          <a:p>
            <a:pPr lvl="0"/>
            <a:r>
              <a:rPr lang="en-GB" sz="1800" dirty="0" smtClean="0">
                <a:latin typeface="Arial" panose="020B0604020202020204" pitchFamily="34" charset="0"/>
                <a:cs typeface="Arial" panose="020B0604020202020204" pitchFamily="34" charset="0"/>
              </a:rPr>
              <a:t>Sign post parents to further information and support.</a:t>
            </a:r>
            <a:endParaRPr lang="en-GB" sz="1800" dirty="0">
              <a:latin typeface="Arial" panose="020B0604020202020204" pitchFamily="34" charset="0"/>
              <a:cs typeface="Arial" panose="020B0604020202020204" pitchFamily="34" charset="0"/>
            </a:endParaRPr>
          </a:p>
        </p:txBody>
      </p:sp>
      <p:sp>
        <p:nvSpPr>
          <p:cNvPr id="4" name="Title 1"/>
          <p:cNvSpPr txBox="1">
            <a:spLocks/>
          </p:cNvSpPr>
          <p:nvPr/>
        </p:nvSpPr>
        <p:spPr>
          <a:xfrm>
            <a:off x="395536" y="273646"/>
            <a:ext cx="8539272" cy="151216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solidFill>
                  <a:schemeClr val="tx2"/>
                </a:solidFill>
                <a:latin typeface="Arial" panose="020B0604020202020204" pitchFamily="34" charset="0"/>
                <a:cs typeface="Arial" panose="020B0604020202020204" pitchFamily="34" charset="0"/>
              </a:rPr>
              <a:t>7. Engagement with parents: What schools need to do</a:t>
            </a:r>
            <a:endParaRPr lang="en-GB" sz="4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85017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fontAlgn="auto">
              <a:spcAft>
                <a:spcPts val="0"/>
              </a:spcAft>
              <a:defRPr/>
            </a:pPr>
            <a:r>
              <a:rPr lang="en-GB" dirty="0" smtClean="0">
                <a:solidFill>
                  <a:schemeClr val="tx2"/>
                </a:solidFill>
                <a:latin typeface="Arial" panose="020B0604020202020204" pitchFamily="34" charset="0"/>
                <a:cs typeface="Arial" panose="020B0604020202020204" pitchFamily="34" charset="0"/>
              </a:rPr>
              <a:t>7. </a:t>
            </a:r>
            <a:r>
              <a:rPr lang="en-GB" dirty="0">
                <a:solidFill>
                  <a:schemeClr val="tx2"/>
                </a:solidFill>
                <a:latin typeface="Arial" panose="020B0604020202020204" pitchFamily="34" charset="0"/>
                <a:cs typeface="Arial" panose="020B0604020202020204" pitchFamily="34" charset="0"/>
              </a:rPr>
              <a:t>Engagement with parents: Advice </a:t>
            </a:r>
            <a:r>
              <a:rPr lang="en-GB" dirty="0" smtClean="0">
                <a:solidFill>
                  <a:schemeClr val="tx2"/>
                </a:solidFill>
                <a:latin typeface="Arial" panose="020B0604020202020204" pitchFamily="34" charset="0"/>
                <a:cs typeface="Arial" panose="020B0604020202020204" pitchFamily="34" charset="0"/>
              </a:rPr>
              <a:t>and support</a:t>
            </a:r>
            <a:endParaRPr lang="en-GB" dirty="0">
              <a:solidFill>
                <a:schemeClr val="tx2"/>
              </a:solidFill>
              <a:latin typeface="Arial" panose="020B0604020202020204" pitchFamily="34" charset="0"/>
              <a:cs typeface="Arial" panose="020B0604020202020204" pitchFamily="34" charset="0"/>
            </a:endParaRPr>
          </a:p>
        </p:txBody>
      </p:sp>
      <p:sp>
        <p:nvSpPr>
          <p:cNvPr id="51203" name="Content Placeholder 2"/>
          <p:cNvSpPr>
            <a:spLocks noGrp="1"/>
          </p:cNvSpPr>
          <p:nvPr>
            <p:ph idx="1"/>
          </p:nvPr>
        </p:nvSpPr>
        <p:spPr/>
        <p:txBody>
          <a:bodyPr>
            <a:normAutofit/>
          </a:bodyPr>
          <a:lstStyle/>
          <a:p>
            <a:r>
              <a:rPr lang="en-GB" altLang="en-US" sz="1800" dirty="0" smtClean="0">
                <a:latin typeface="Arial" panose="020B0604020202020204" pitchFamily="34" charset="0"/>
                <a:cs typeface="Arial" panose="020B0604020202020204" pitchFamily="34" charset="0"/>
              </a:rPr>
              <a:t>Local authorities will need to ensure that there is sufficient support and advice available for children, young people and parents/carers. </a:t>
            </a:r>
          </a:p>
          <a:p>
            <a:pPr marL="0" indent="0">
              <a:buNone/>
            </a:pPr>
            <a:endParaRPr lang="en-GB" altLang="en-US" sz="1800" dirty="0" smtClean="0">
              <a:latin typeface="Arial" panose="020B0604020202020204" pitchFamily="34" charset="0"/>
              <a:cs typeface="Arial" panose="020B0604020202020204" pitchFamily="34" charset="0"/>
            </a:endParaRPr>
          </a:p>
          <a:p>
            <a:r>
              <a:rPr lang="en-GB" altLang="en-US" sz="1800" dirty="0" smtClean="0">
                <a:latin typeface="Arial" panose="020B0604020202020204" pitchFamily="34" charset="0"/>
                <a:cs typeface="Arial" panose="020B0604020202020204" pitchFamily="34" charset="0"/>
              </a:rPr>
              <a:t>Parents/carers can also get advice from:</a:t>
            </a:r>
          </a:p>
          <a:p>
            <a:pPr marL="0" indent="0">
              <a:buNone/>
            </a:pPr>
            <a:endParaRPr lang="en-GB" altLang="en-US" sz="1800" dirty="0" smtClean="0">
              <a:latin typeface="Arial" panose="020B0604020202020204" pitchFamily="34" charset="0"/>
              <a:cs typeface="Arial" panose="020B0604020202020204" pitchFamily="34" charset="0"/>
            </a:endParaRPr>
          </a:p>
          <a:p>
            <a:pPr lvl="1">
              <a:buFont typeface="Wingdings" panose="05000000000000000000" pitchFamily="2" charset="2"/>
              <a:buChar char="Ø"/>
            </a:pPr>
            <a:r>
              <a:rPr lang="en-GB" altLang="en-US" sz="1800" dirty="0" smtClean="0">
                <a:latin typeface="Arial" panose="020B0604020202020204" pitchFamily="34" charset="0"/>
                <a:cs typeface="Arial" panose="020B0604020202020204" pitchFamily="34" charset="0"/>
              </a:rPr>
              <a:t>Their local Parent Carer Forum</a:t>
            </a:r>
          </a:p>
          <a:p>
            <a:pPr marL="457200" lvl="1" indent="0">
              <a:buNone/>
            </a:pPr>
            <a:endParaRPr lang="en-GB" altLang="en-US" sz="1800" dirty="0" smtClean="0">
              <a:latin typeface="Arial" panose="020B0604020202020204" pitchFamily="34" charset="0"/>
              <a:cs typeface="Arial" panose="020B0604020202020204" pitchFamily="34" charset="0"/>
            </a:endParaRPr>
          </a:p>
          <a:p>
            <a:pPr lvl="1">
              <a:buFont typeface="Wingdings" panose="05000000000000000000" pitchFamily="2" charset="2"/>
              <a:buChar char="Ø"/>
            </a:pPr>
            <a:r>
              <a:rPr lang="en-GB" altLang="en-US" sz="1800" dirty="0" smtClean="0">
                <a:latin typeface="Arial" panose="020B0604020202020204" pitchFamily="34" charset="0"/>
                <a:cs typeface="Arial" panose="020B0604020202020204" pitchFamily="34" charset="0"/>
              </a:rPr>
              <a:t>The Parent Partnership Network</a:t>
            </a:r>
          </a:p>
          <a:p>
            <a:pPr marL="457200" lvl="1" indent="0">
              <a:buNone/>
            </a:pPr>
            <a:endParaRPr lang="en-GB" altLang="en-US" sz="1800" dirty="0" smtClean="0">
              <a:latin typeface="Arial" panose="020B0604020202020204" pitchFamily="34" charset="0"/>
              <a:cs typeface="Arial" panose="020B0604020202020204" pitchFamily="34" charset="0"/>
            </a:endParaRPr>
          </a:p>
          <a:p>
            <a:pPr lvl="1">
              <a:buFont typeface="Wingdings" panose="05000000000000000000" pitchFamily="2" charset="2"/>
              <a:buChar char="Ø"/>
            </a:pPr>
            <a:r>
              <a:rPr lang="en-GB" altLang="en-US" sz="1800" dirty="0" smtClean="0">
                <a:latin typeface="Arial" panose="020B0604020202020204" pitchFamily="34" charset="0"/>
                <a:cs typeface="Arial" panose="020B0604020202020204" pitchFamily="34" charset="0"/>
              </a:rPr>
              <a:t>Independent Supporters </a:t>
            </a:r>
          </a:p>
          <a:p>
            <a:pPr marL="457200" lvl="1" indent="0">
              <a:buNone/>
            </a:pPr>
            <a:endParaRPr lang="en-GB" altLang="en-US" sz="1800" dirty="0" smtClean="0">
              <a:latin typeface="Arial" panose="020B0604020202020204" pitchFamily="34" charset="0"/>
              <a:cs typeface="Arial" panose="020B0604020202020204" pitchFamily="34" charset="0"/>
            </a:endParaRPr>
          </a:p>
          <a:p>
            <a:pPr lvl="1">
              <a:buFont typeface="Wingdings" panose="05000000000000000000" pitchFamily="2" charset="2"/>
              <a:buChar char="Ø"/>
            </a:pPr>
            <a:r>
              <a:rPr lang="en-GB" altLang="en-US" sz="1800" dirty="0" smtClean="0">
                <a:latin typeface="Arial" panose="020B0604020202020204" pitchFamily="34" charset="0"/>
                <a:cs typeface="Arial" panose="020B0604020202020204" pitchFamily="34" charset="0"/>
              </a:rPr>
              <a:t>Contact a family helpline</a:t>
            </a:r>
          </a:p>
        </p:txBody>
      </p:sp>
    </p:spTree>
    <p:extLst>
      <p:ext uri="{BB962C8B-B14F-4D97-AF65-F5344CB8AC3E}">
        <p14:creationId xmlns:p14="http://schemas.microsoft.com/office/powerpoint/2010/main" val="20874616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Callout 5"/>
          <p:cNvSpPr/>
          <p:nvPr/>
        </p:nvSpPr>
        <p:spPr>
          <a:xfrm>
            <a:off x="5399584" y="4012282"/>
            <a:ext cx="3744416" cy="2448272"/>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dirty="0">
                <a:solidFill>
                  <a:schemeClr val="tx1"/>
                </a:solidFill>
                <a:latin typeface="Arial" panose="020B0604020202020204" pitchFamily="34" charset="0"/>
                <a:cs typeface="Arial" panose="020B0604020202020204" pitchFamily="34" charset="0"/>
              </a:rPr>
              <a:t>Make sure you have specific strategies to communicate with parent carers who have literacy difficulties or English as an additional language.</a:t>
            </a:r>
          </a:p>
        </p:txBody>
      </p:sp>
      <p:sp>
        <p:nvSpPr>
          <p:cNvPr id="7" name="Title 1"/>
          <p:cNvSpPr txBox="1">
            <a:spLocks/>
          </p:cNvSpPr>
          <p:nvPr/>
        </p:nvSpPr>
        <p:spPr>
          <a:xfrm>
            <a:off x="21010" y="116632"/>
            <a:ext cx="8539272" cy="151216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solidFill>
                  <a:schemeClr val="tx2"/>
                </a:solidFill>
                <a:latin typeface="Arial" panose="020B0604020202020204" pitchFamily="34" charset="0"/>
                <a:cs typeface="Arial" panose="020B0604020202020204" pitchFamily="34" charset="0"/>
              </a:rPr>
              <a:t>7. Engagement with parents: Top tips</a:t>
            </a:r>
            <a:endParaRPr lang="en-GB" sz="4000" dirty="0">
              <a:solidFill>
                <a:schemeClr val="tx2"/>
              </a:solidFill>
              <a:latin typeface="Arial" panose="020B0604020202020204" pitchFamily="34" charset="0"/>
              <a:cs typeface="Arial" panose="020B0604020202020204" pitchFamily="34" charset="0"/>
            </a:endParaRPr>
          </a:p>
        </p:txBody>
      </p:sp>
      <p:sp>
        <p:nvSpPr>
          <p:cNvPr id="8" name="Oval Callout 7"/>
          <p:cNvSpPr/>
          <p:nvPr/>
        </p:nvSpPr>
        <p:spPr>
          <a:xfrm>
            <a:off x="179512" y="1268760"/>
            <a:ext cx="2664296" cy="1728192"/>
          </a:xfrm>
          <a:prstGeom prst="wedgeEllipseCallout">
            <a:avLst>
              <a:gd name="adj1" fmla="val 31376"/>
              <a:gd name="adj2" fmla="val 999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dirty="0" smtClean="0">
                <a:solidFill>
                  <a:schemeClr val="tx1"/>
                </a:solidFill>
                <a:latin typeface="Arial" panose="020B0604020202020204" pitchFamily="34" charset="0"/>
                <a:cs typeface="Arial" panose="020B0604020202020204" pitchFamily="34" charset="0"/>
              </a:rPr>
              <a:t>Embed parent carer engagement in your whole school strategy </a:t>
            </a:r>
            <a:endParaRPr lang="en-GB" sz="1700" dirty="0">
              <a:solidFill>
                <a:schemeClr val="tx1"/>
              </a:solidFill>
              <a:latin typeface="Arial" panose="020B0604020202020204" pitchFamily="34" charset="0"/>
              <a:cs typeface="Arial" panose="020B0604020202020204" pitchFamily="34" charset="0"/>
            </a:endParaRPr>
          </a:p>
        </p:txBody>
      </p:sp>
      <p:sp>
        <p:nvSpPr>
          <p:cNvPr id="11" name="Oval Callout 10"/>
          <p:cNvSpPr/>
          <p:nvPr/>
        </p:nvSpPr>
        <p:spPr>
          <a:xfrm>
            <a:off x="169268" y="4029472"/>
            <a:ext cx="3744416" cy="2448272"/>
          </a:xfrm>
          <a:prstGeom prst="wedgeEllipseCallout">
            <a:avLst>
              <a:gd name="adj1" fmla="val 75831"/>
              <a:gd name="adj2" fmla="val 6094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Arial" panose="020B0604020202020204" pitchFamily="34" charset="0"/>
                <a:cs typeface="Arial" panose="020B0604020202020204" pitchFamily="34" charset="0"/>
              </a:rPr>
              <a:t>Parent carer engagement and participation is an ongoing process and relationship – not a one off consultation</a:t>
            </a:r>
          </a:p>
        </p:txBody>
      </p:sp>
      <p:sp>
        <p:nvSpPr>
          <p:cNvPr id="12" name="Oval Callout 11"/>
          <p:cNvSpPr/>
          <p:nvPr/>
        </p:nvSpPr>
        <p:spPr>
          <a:xfrm>
            <a:off x="5868144" y="1196752"/>
            <a:ext cx="3088432" cy="1728192"/>
          </a:xfrm>
          <a:prstGeom prst="wedgeEllipseCallout">
            <a:avLst>
              <a:gd name="adj1" fmla="val -47088"/>
              <a:gd name="adj2" fmla="val 1194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dirty="0" smtClean="0">
                <a:solidFill>
                  <a:schemeClr val="tx1"/>
                </a:solidFill>
                <a:latin typeface="Arial" panose="020B0604020202020204" pitchFamily="34" charset="0"/>
                <a:cs typeface="Arial" panose="020B0604020202020204" pitchFamily="34" charset="0"/>
              </a:rPr>
              <a:t>Listen to what we think – we don’t want to always feel like we are fighting for our child</a:t>
            </a:r>
            <a:endParaRPr lang="en-GB" sz="1700" dirty="0">
              <a:latin typeface="Arial" panose="020B0604020202020204" pitchFamily="34" charset="0"/>
              <a:cs typeface="Arial" panose="020B0604020202020204" pitchFamily="34" charset="0"/>
            </a:endParaRPr>
          </a:p>
        </p:txBody>
      </p:sp>
      <p:sp>
        <p:nvSpPr>
          <p:cNvPr id="13" name="Oval Callout 12"/>
          <p:cNvSpPr/>
          <p:nvPr/>
        </p:nvSpPr>
        <p:spPr>
          <a:xfrm>
            <a:off x="2843808" y="1772816"/>
            <a:ext cx="2952328" cy="1944216"/>
          </a:xfrm>
          <a:prstGeom prst="wedgeEllipseCallout">
            <a:avLst>
              <a:gd name="adj1" fmla="val 36381"/>
              <a:gd name="adj2" fmla="val 925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dirty="0">
                <a:latin typeface="Arial" panose="020B0604020202020204" pitchFamily="34" charset="0"/>
                <a:cs typeface="Arial" panose="020B0604020202020204" pitchFamily="34" charset="0"/>
              </a:rPr>
              <a:t>Remember that </a:t>
            </a:r>
            <a:r>
              <a:rPr lang="en-GB" sz="1700" dirty="0" smtClean="0">
                <a:solidFill>
                  <a:schemeClr val="tx1"/>
                </a:solidFill>
                <a:latin typeface="Arial" panose="020B0604020202020204" pitchFamily="34" charset="0"/>
                <a:cs typeface="Arial" panose="020B0604020202020204" pitchFamily="34" charset="0"/>
              </a:rPr>
              <a:t>Remember that we’re </a:t>
            </a:r>
            <a:r>
              <a:rPr lang="en-GB" sz="1700" dirty="0">
                <a:solidFill>
                  <a:schemeClr val="tx1"/>
                </a:solidFill>
                <a:latin typeface="Arial" panose="020B0604020202020204" pitchFamily="34" charset="0"/>
                <a:cs typeface="Arial" panose="020B0604020202020204" pitchFamily="34" charset="0"/>
              </a:rPr>
              <a:t>both working towards the same goal - to improve the outcomes for </a:t>
            </a:r>
            <a:r>
              <a:rPr lang="en-GB" sz="1700" dirty="0">
                <a:latin typeface="Arial" panose="020B0604020202020204" pitchFamily="34" charset="0"/>
                <a:cs typeface="Arial" panose="020B0604020202020204" pitchFamily="34" charset="0"/>
              </a:rPr>
              <a:t>our </a:t>
            </a:r>
            <a:r>
              <a:rPr lang="en-GB" dirty="0">
                <a:latin typeface="Arial" panose="020B0604020202020204" pitchFamily="34" charset="0"/>
                <a:cs typeface="Arial" panose="020B0604020202020204" pitchFamily="34" charset="0"/>
              </a:rPr>
              <a:t>children.</a:t>
            </a:r>
          </a:p>
        </p:txBody>
      </p:sp>
    </p:spTree>
    <p:extLst>
      <p:ext uri="{BB962C8B-B14F-4D97-AF65-F5344CB8AC3E}">
        <p14:creationId xmlns:p14="http://schemas.microsoft.com/office/powerpoint/2010/main" val="20638127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548680"/>
            <a:ext cx="7772400" cy="1470025"/>
          </a:xfrm>
        </p:spPr>
        <p:txBody>
          <a:bodyPr/>
          <a:lstStyle/>
          <a:p>
            <a:pPr algn="l"/>
            <a:r>
              <a:rPr lang="en-GB" dirty="0" smtClean="0">
                <a:solidFill>
                  <a:schemeClr val="tx2"/>
                </a:solidFill>
                <a:latin typeface="Arial" panose="020B0604020202020204" pitchFamily="34" charset="0"/>
                <a:cs typeface="Arial" panose="020B0604020202020204" pitchFamily="34" charset="0"/>
              </a:rPr>
              <a:t>8. Support for schools</a:t>
            </a:r>
            <a:endParaRPr lang="en-GB" dirty="0">
              <a:solidFill>
                <a:schemeClr val="tx2"/>
              </a:solidFill>
            </a:endParaRPr>
          </a:p>
        </p:txBody>
      </p:sp>
      <p:sp>
        <p:nvSpPr>
          <p:cNvPr id="3" name="Subtitle 2"/>
          <p:cNvSpPr>
            <a:spLocks noGrp="1"/>
          </p:cNvSpPr>
          <p:nvPr>
            <p:ph type="subTitle" idx="1"/>
          </p:nvPr>
        </p:nvSpPr>
        <p:spPr>
          <a:xfrm>
            <a:off x="827584" y="2060848"/>
            <a:ext cx="6400800" cy="1752600"/>
          </a:xfrm>
        </p:spPr>
        <p:txBody>
          <a:bodyPr>
            <a:normAutofit/>
          </a:bodyPr>
          <a:lstStyle/>
          <a:p>
            <a:pPr marL="457200" indent="-457200" algn="l">
              <a:buFont typeface="Arial" panose="020B0604020202020204" pitchFamily="34" charset="0"/>
              <a:buChar char="•"/>
            </a:pPr>
            <a:r>
              <a:rPr lang="en-GB" sz="1800" dirty="0" smtClean="0">
                <a:solidFill>
                  <a:schemeClr val="tx1"/>
                </a:solidFill>
                <a:latin typeface="Arial" panose="020B0604020202020204" pitchFamily="34" charset="0"/>
                <a:cs typeface="Arial" panose="020B0604020202020204" pitchFamily="34" charset="0"/>
                <a:hlinkClick r:id="rId3" action="ppaction://hlinksldjump"/>
              </a:rPr>
              <a:t>Local authority</a:t>
            </a:r>
            <a:endParaRPr lang="en-GB" sz="1800" dirty="0" smtClean="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GB" sz="1800" dirty="0" smtClean="0">
                <a:solidFill>
                  <a:schemeClr val="tx1"/>
                </a:solidFill>
                <a:latin typeface="Arial" panose="020B0604020202020204" pitchFamily="34" charset="0"/>
                <a:cs typeface="Arial" panose="020B0604020202020204" pitchFamily="34" charset="0"/>
                <a:hlinkClick r:id="rId4" action="ppaction://hlinksldjump"/>
              </a:rPr>
              <a:t>Funding</a:t>
            </a:r>
            <a:endParaRPr lang="en-GB" sz="18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81082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chemeClr val="tx2"/>
                </a:solidFill>
              </a:rPr>
              <a:t>8</a:t>
            </a:r>
            <a:r>
              <a:rPr lang="en-GB" dirty="0" smtClean="0">
                <a:solidFill>
                  <a:schemeClr val="tx2"/>
                </a:solidFill>
              </a:rPr>
              <a:t>.	Support for schools:  Local authority</a:t>
            </a:r>
            <a:endParaRPr lang="en-GB" dirty="0">
              <a:solidFill>
                <a:schemeClr val="tx2"/>
              </a:solidFill>
            </a:endParaRPr>
          </a:p>
        </p:txBody>
      </p:sp>
      <p:sp>
        <p:nvSpPr>
          <p:cNvPr id="3" name="Content Placeholder 2"/>
          <p:cNvSpPr>
            <a:spLocks noGrp="1"/>
          </p:cNvSpPr>
          <p:nvPr>
            <p:ph idx="1"/>
          </p:nvPr>
        </p:nvSpPr>
        <p:spPr>
          <a:xfrm>
            <a:off x="539552" y="1772816"/>
            <a:ext cx="8229600" cy="4958011"/>
          </a:xfrm>
        </p:spPr>
        <p:txBody>
          <a:bodyPr>
            <a:normAutofit/>
          </a:bodyPr>
          <a:lstStyle/>
          <a:p>
            <a:r>
              <a:rPr lang="en-GB" sz="1800" dirty="0" smtClean="0">
                <a:latin typeface="Arial" panose="020B0604020202020204" pitchFamily="34" charset="0"/>
                <a:cs typeface="Arial" panose="020B0604020202020204" pitchFamily="34" charset="0"/>
              </a:rPr>
              <a:t>LA will work with schools to ensure there is appropriate provision in place to support children with SEND.</a:t>
            </a:r>
          </a:p>
          <a:p>
            <a:pPr marL="0" indent="0">
              <a:buNone/>
            </a:pPr>
            <a:endParaRPr lang="en-GB" sz="1800" dirty="0" smtClean="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Through the local offer s</a:t>
            </a:r>
            <a:r>
              <a:rPr lang="en-GB" sz="1800" dirty="0" smtClean="0">
                <a:latin typeface="Arial" panose="020B0604020202020204" pitchFamily="34" charset="0"/>
                <a:cs typeface="Arial" panose="020B0604020202020204" pitchFamily="34" charset="0"/>
              </a:rPr>
              <a:t>chools </a:t>
            </a:r>
            <a:r>
              <a:rPr lang="en-GB" sz="1800" dirty="0">
                <a:latin typeface="Arial" panose="020B0604020202020204" pitchFamily="34" charset="0"/>
                <a:cs typeface="Arial" panose="020B0604020202020204" pitchFamily="34" charset="0"/>
              </a:rPr>
              <a:t>will be able to access information about provisions and services available in their area</a:t>
            </a:r>
            <a:r>
              <a:rPr lang="en-GB" sz="1800" dirty="0" smtClean="0">
                <a:latin typeface="Arial" panose="020B0604020202020204" pitchFamily="34" charset="0"/>
                <a:cs typeface="Arial" panose="020B0604020202020204" pitchFamily="34" charset="0"/>
              </a:rPr>
              <a:t>.</a:t>
            </a:r>
          </a:p>
          <a:p>
            <a:pPr marL="0" indent="0">
              <a:buNone/>
            </a:pPr>
            <a:endParaRPr lang="en-GB" sz="1800" dirty="0">
              <a:latin typeface="Arial" panose="020B0604020202020204" pitchFamily="34" charset="0"/>
              <a:cs typeface="Arial" panose="020B0604020202020204" pitchFamily="34" charset="0"/>
            </a:endParaRPr>
          </a:p>
          <a:p>
            <a:r>
              <a:rPr lang="en-GB" sz="1800" dirty="0" smtClean="0">
                <a:latin typeface="Arial" panose="020B0604020202020204" pitchFamily="34" charset="0"/>
                <a:cs typeface="Arial" panose="020B0604020202020204" pitchFamily="34" charset="0"/>
              </a:rPr>
              <a:t>For children with more complex needs, the LA will work with schools to conduct an assessment for EHC needs.</a:t>
            </a:r>
          </a:p>
          <a:p>
            <a:pPr marL="0" indent="0">
              <a:buNone/>
            </a:pP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Joint commissioning arrangements should enable partners to make best use of all the resources available in an area to improve outcomes for children and young people in the most efficient, effective, equitable and sustainable way </a:t>
            </a:r>
          </a:p>
          <a:p>
            <a:endParaRPr lang="en-GB" sz="1800" dirty="0" smtClean="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96152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1143000"/>
          </a:xfrm>
        </p:spPr>
        <p:txBody>
          <a:bodyPr/>
          <a:lstStyle/>
          <a:p>
            <a:r>
              <a:rPr lang="en-GB" dirty="0" smtClean="0">
                <a:solidFill>
                  <a:schemeClr val="tx2"/>
                </a:solidFill>
              </a:rPr>
              <a:t>8. Support for schools: Funding</a:t>
            </a:r>
            <a:endParaRPr lang="en-GB" dirty="0">
              <a:solidFill>
                <a:schemeClr val="tx2"/>
              </a:solidFill>
            </a:endParaRPr>
          </a:p>
        </p:txBody>
      </p:sp>
      <p:sp>
        <p:nvSpPr>
          <p:cNvPr id="3" name="Content Placeholder 2"/>
          <p:cNvSpPr>
            <a:spLocks noGrp="1"/>
          </p:cNvSpPr>
          <p:nvPr>
            <p:ph idx="1"/>
          </p:nvPr>
        </p:nvSpPr>
        <p:spPr>
          <a:xfrm>
            <a:off x="539552" y="1196752"/>
            <a:ext cx="8208912" cy="5400600"/>
          </a:xfrm>
        </p:spPr>
        <p:txBody>
          <a:bodyPr>
            <a:normAutofit/>
          </a:bodyPr>
          <a:lstStyle/>
          <a:p>
            <a:pPr marL="0" indent="0">
              <a:buNone/>
              <a:defRPr/>
            </a:pPr>
            <a:r>
              <a:rPr lang="en-GB" sz="1800" i="1" dirty="0" smtClean="0">
                <a:solidFill>
                  <a:srgbClr val="000000"/>
                </a:solidFill>
                <a:latin typeface="Arial"/>
                <a:ea typeface="Times New Roman"/>
                <a:cs typeface="Times New Roman"/>
              </a:rPr>
              <a:t>Schools need to engage with their LA as part of the schools forum on how money is distributed and the process for seeking high needs top up funding.</a:t>
            </a:r>
          </a:p>
          <a:p>
            <a:pPr marL="0" indent="0">
              <a:buNone/>
              <a:defRPr/>
            </a:pPr>
            <a:endParaRPr lang="en-GB" sz="1800" i="1" dirty="0" smtClean="0">
              <a:solidFill>
                <a:srgbClr val="000000"/>
              </a:solidFill>
              <a:latin typeface="Arial"/>
              <a:ea typeface="Times New Roman"/>
              <a:cs typeface="Times New Roman"/>
            </a:endParaRPr>
          </a:p>
          <a:p>
            <a:pPr>
              <a:defRPr/>
            </a:pPr>
            <a:r>
              <a:rPr lang="en-GB" sz="1800" dirty="0" smtClean="0">
                <a:solidFill>
                  <a:srgbClr val="000000"/>
                </a:solidFill>
                <a:latin typeface="Arial" panose="020B0604020202020204" pitchFamily="34" charset="0"/>
                <a:ea typeface="Times New Roman"/>
                <a:cs typeface="Arial" panose="020B0604020202020204" pitchFamily="34" charset="0"/>
              </a:rPr>
              <a:t>Funding </a:t>
            </a:r>
            <a:r>
              <a:rPr lang="en-GB" sz="1800" dirty="0">
                <a:solidFill>
                  <a:srgbClr val="000000"/>
                </a:solidFill>
                <a:latin typeface="Arial" panose="020B0604020202020204" pitchFamily="34" charset="0"/>
                <a:ea typeface="Times New Roman"/>
                <a:cs typeface="Arial" panose="020B0604020202020204" pitchFamily="34" charset="0"/>
              </a:rPr>
              <a:t>for schools is provided by central government to local authorities </a:t>
            </a:r>
            <a:r>
              <a:rPr lang="en-GB" sz="1800" dirty="0" smtClean="0">
                <a:solidFill>
                  <a:srgbClr val="000000"/>
                </a:solidFill>
                <a:latin typeface="Arial" panose="020B0604020202020204" pitchFamily="34" charset="0"/>
                <a:ea typeface="Times New Roman"/>
                <a:cs typeface="Arial" panose="020B0604020202020204" pitchFamily="34" charset="0"/>
              </a:rPr>
              <a:t> </a:t>
            </a:r>
            <a:r>
              <a:rPr lang="en-GB" sz="1800" dirty="0">
                <a:solidFill>
                  <a:srgbClr val="000000"/>
                </a:solidFill>
                <a:latin typeface="Arial" panose="020B0604020202020204" pitchFamily="34" charset="0"/>
                <a:ea typeface="Times New Roman"/>
                <a:cs typeface="Arial" panose="020B0604020202020204" pitchFamily="34" charset="0"/>
              </a:rPr>
              <a:t>through the Dedicated Schools Grant. LAs distribute this to schools by using a local funding formula</a:t>
            </a:r>
            <a:r>
              <a:rPr lang="en-GB" sz="1800" dirty="0" smtClean="0">
                <a:solidFill>
                  <a:srgbClr val="000000"/>
                </a:solidFill>
                <a:latin typeface="Arial" panose="020B0604020202020204" pitchFamily="34" charset="0"/>
                <a:ea typeface="Times New Roman"/>
                <a:cs typeface="Arial" panose="020B0604020202020204" pitchFamily="34" charset="0"/>
              </a:rPr>
              <a:t>.</a:t>
            </a:r>
          </a:p>
          <a:p>
            <a:pPr marL="0" indent="0">
              <a:buNone/>
              <a:defRPr/>
            </a:pPr>
            <a:endParaRPr lang="en-GB" sz="1800" i="1" dirty="0">
              <a:latin typeface="Arial" panose="020B0604020202020204" pitchFamily="34" charset="0"/>
              <a:ea typeface="Times New Roman"/>
              <a:cs typeface="Arial" panose="020B0604020202020204" pitchFamily="34" charset="0"/>
            </a:endParaRPr>
          </a:p>
          <a:p>
            <a:pPr hangingPunct="0">
              <a:spcAft>
                <a:spcPts val="0"/>
              </a:spcAft>
            </a:pPr>
            <a:r>
              <a:rPr lang="en-GB" sz="1800" dirty="0" smtClean="0">
                <a:latin typeface="Arial"/>
                <a:ea typeface="Times New Roman"/>
              </a:rPr>
              <a:t>Schools are given </a:t>
            </a:r>
            <a:r>
              <a:rPr lang="en-GB" sz="1800" dirty="0">
                <a:latin typeface="Arial"/>
                <a:ea typeface="Times New Roman"/>
              </a:rPr>
              <a:t>an additional amount</a:t>
            </a:r>
            <a:r>
              <a:rPr lang="en-GB" sz="1800" dirty="0" smtClean="0">
                <a:latin typeface="Arial"/>
                <a:ea typeface="Times New Roman"/>
              </a:rPr>
              <a:t>, </a:t>
            </a:r>
            <a:r>
              <a:rPr lang="en-GB" sz="1800" dirty="0">
                <a:latin typeface="Arial"/>
                <a:ea typeface="Times New Roman"/>
              </a:rPr>
              <a:t>referred to as the ‘notional SEN </a:t>
            </a:r>
            <a:r>
              <a:rPr lang="en-GB" sz="1800" dirty="0" smtClean="0">
                <a:latin typeface="Arial"/>
                <a:ea typeface="Times New Roman"/>
              </a:rPr>
              <a:t>budget’  it </a:t>
            </a:r>
            <a:r>
              <a:rPr lang="en-GB" sz="1800" dirty="0" smtClean="0">
                <a:solidFill>
                  <a:prstClr val="black"/>
                </a:solidFill>
                <a:latin typeface="Arial"/>
                <a:ea typeface="Times New Roman"/>
              </a:rPr>
              <a:t>covers </a:t>
            </a:r>
            <a:r>
              <a:rPr lang="en-GB" sz="1800" dirty="0">
                <a:solidFill>
                  <a:prstClr val="black"/>
                </a:solidFill>
                <a:latin typeface="Arial"/>
                <a:ea typeface="Times New Roman"/>
              </a:rPr>
              <a:t>around £6,000 per pupil with SEN, over and above core </a:t>
            </a:r>
            <a:r>
              <a:rPr lang="en-GB" sz="1800" dirty="0" smtClean="0">
                <a:solidFill>
                  <a:prstClr val="black"/>
                </a:solidFill>
                <a:latin typeface="Arial"/>
                <a:ea typeface="Times New Roman"/>
              </a:rPr>
              <a:t>funding.</a:t>
            </a:r>
            <a:br>
              <a:rPr lang="en-GB" sz="1800" dirty="0" smtClean="0">
                <a:solidFill>
                  <a:prstClr val="black"/>
                </a:solidFill>
                <a:latin typeface="Arial"/>
                <a:ea typeface="Times New Roman"/>
              </a:rPr>
            </a:br>
            <a:endParaRPr lang="en-GB" sz="1800" dirty="0" smtClean="0">
              <a:latin typeface="Arial" panose="020B0604020202020204" pitchFamily="34" charset="0"/>
              <a:ea typeface="Times New Roman"/>
              <a:cs typeface="Arial" panose="020B0604020202020204" pitchFamily="34" charset="0"/>
            </a:endParaRPr>
          </a:p>
          <a:p>
            <a:pPr hangingPunct="0">
              <a:spcAft>
                <a:spcPts val="0"/>
              </a:spcAft>
            </a:pPr>
            <a:r>
              <a:rPr lang="en-GB" sz="1800" dirty="0" smtClean="0">
                <a:latin typeface="Arial" panose="020B0604020202020204" pitchFamily="34" charset="0"/>
                <a:ea typeface="Times New Roman"/>
                <a:cs typeface="Arial" panose="020B0604020202020204" pitchFamily="34" charset="0"/>
              </a:rPr>
              <a:t>For </a:t>
            </a:r>
            <a:r>
              <a:rPr lang="en-GB" sz="1800" dirty="0">
                <a:latin typeface="Arial" panose="020B0604020202020204" pitchFamily="34" charset="0"/>
                <a:ea typeface="Times New Roman"/>
                <a:cs typeface="Arial" panose="020B0604020202020204" pitchFamily="34" charset="0"/>
              </a:rPr>
              <a:t>each pupil whose high level </a:t>
            </a:r>
            <a:r>
              <a:rPr lang="en-GB" sz="1800" dirty="0" smtClean="0">
                <a:latin typeface="Arial" panose="020B0604020202020204" pitchFamily="34" charset="0"/>
                <a:ea typeface="Times New Roman"/>
                <a:cs typeface="Arial" panose="020B0604020202020204" pitchFamily="34" charset="0"/>
              </a:rPr>
              <a:t>needs </a:t>
            </a:r>
            <a:r>
              <a:rPr lang="en-GB" sz="1800" dirty="0">
                <a:latin typeface="Arial" panose="020B0604020202020204" pitchFamily="34" charset="0"/>
                <a:ea typeface="Times New Roman"/>
                <a:cs typeface="Arial" panose="020B0604020202020204" pitchFamily="34" charset="0"/>
              </a:rPr>
              <a:t>cost more than £6,000 per year, the local authority </a:t>
            </a:r>
            <a:r>
              <a:rPr lang="en-GB" sz="1800" dirty="0" smtClean="0">
                <a:latin typeface="Arial" panose="020B0604020202020204" pitchFamily="34" charset="0"/>
                <a:ea typeface="Times New Roman"/>
                <a:cs typeface="Arial" panose="020B0604020202020204" pitchFamily="34" charset="0"/>
              </a:rPr>
              <a:t>can provide high needs </a:t>
            </a:r>
            <a:r>
              <a:rPr lang="en-GB" sz="1800" dirty="0">
                <a:latin typeface="Arial" panose="020B0604020202020204" pitchFamily="34" charset="0"/>
                <a:ea typeface="Times New Roman"/>
                <a:cs typeface="Arial" panose="020B0604020202020204" pitchFamily="34" charset="0"/>
              </a:rPr>
              <a:t>top-up </a:t>
            </a:r>
            <a:r>
              <a:rPr lang="en-GB" sz="1800" dirty="0" smtClean="0">
                <a:latin typeface="Arial" panose="020B0604020202020204" pitchFamily="34" charset="0"/>
                <a:ea typeface="Times New Roman"/>
                <a:cs typeface="Arial" panose="020B0604020202020204" pitchFamily="34" charset="0"/>
              </a:rPr>
              <a:t>funding.</a:t>
            </a:r>
          </a:p>
          <a:p>
            <a:pPr marL="0" indent="0" hangingPunct="0">
              <a:spcAft>
                <a:spcPts val="0"/>
              </a:spcAft>
              <a:buNone/>
            </a:pPr>
            <a:endParaRPr lang="en-GB" sz="1800" dirty="0" smtClean="0">
              <a:latin typeface="Arial" panose="020B0604020202020204" pitchFamily="34" charset="0"/>
              <a:ea typeface="Times New Roman"/>
              <a:cs typeface="Arial" panose="020B0604020202020204" pitchFamily="34" charset="0"/>
            </a:endParaRPr>
          </a:p>
          <a:p>
            <a:pPr hangingPunct="0">
              <a:spcAft>
                <a:spcPts val="0"/>
              </a:spcAft>
            </a:pPr>
            <a:r>
              <a:rPr lang="en-GB" sz="1800" dirty="0" smtClean="0">
                <a:latin typeface="Arial" panose="020B0604020202020204" pitchFamily="34" charset="0"/>
                <a:cs typeface="Arial" panose="020B0604020202020204" pitchFamily="34" charset="0"/>
              </a:rPr>
              <a:t>Schools </a:t>
            </a:r>
            <a:r>
              <a:rPr lang="en-GB" sz="1800" dirty="0">
                <a:latin typeface="Arial" panose="020B0604020202020204" pitchFamily="34" charset="0"/>
                <a:cs typeface="Arial" panose="020B0604020202020204" pitchFamily="34" charset="0"/>
              </a:rPr>
              <a:t>can buy in specialist support to meet children’s </a:t>
            </a:r>
            <a:r>
              <a:rPr lang="en-GB" sz="1800" dirty="0" smtClean="0">
                <a:latin typeface="Arial" panose="020B0604020202020204" pitchFamily="34" charset="0"/>
                <a:cs typeface="Arial" panose="020B0604020202020204" pitchFamily="34" charset="0"/>
              </a:rPr>
              <a:t>SEN</a:t>
            </a:r>
            <a:r>
              <a:rPr lang="en-GB" sz="1800" dirty="0">
                <a:latin typeface="Arial" panose="020B0604020202020204" pitchFamily="34" charset="0"/>
                <a:cs typeface="Arial" panose="020B0604020202020204" pitchFamily="34" charset="0"/>
              </a:rPr>
              <a:t>.</a:t>
            </a:r>
            <a:endParaRPr lang="en-GB" sz="1800" dirty="0">
              <a:latin typeface="Arial" panose="020B0604020202020204" pitchFamily="34" charset="0"/>
              <a:ea typeface="Times New Roman"/>
              <a:cs typeface="Arial" panose="020B0604020202020204" pitchFamily="34" charset="0"/>
            </a:endParaRPr>
          </a:p>
          <a:p>
            <a:pPr lvl="0">
              <a:defRPr/>
            </a:pPr>
            <a:endParaRPr lang="en-GB" sz="7200" i="1" dirty="0" smtClean="0">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35146645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196752"/>
            <a:ext cx="7772400" cy="1470025"/>
          </a:xfrm>
        </p:spPr>
        <p:txBody>
          <a:bodyPr/>
          <a:lstStyle/>
          <a:p>
            <a:pPr algn="l"/>
            <a:r>
              <a:rPr lang="en-GB" dirty="0" smtClean="0">
                <a:solidFill>
                  <a:schemeClr val="tx2"/>
                </a:solidFill>
                <a:latin typeface="Arial" panose="020B0604020202020204" pitchFamily="34" charset="0"/>
                <a:cs typeface="Arial" panose="020B0604020202020204" pitchFamily="34" charset="0"/>
              </a:rPr>
              <a:t>9. Ofsted</a:t>
            </a:r>
            <a:endParaRPr lang="en-GB" dirty="0">
              <a:solidFill>
                <a:schemeClr val="tx2"/>
              </a:solidFill>
            </a:endParaRPr>
          </a:p>
        </p:txBody>
      </p:sp>
      <p:sp>
        <p:nvSpPr>
          <p:cNvPr id="3" name="Subtitle 2"/>
          <p:cNvSpPr>
            <a:spLocks noGrp="1"/>
          </p:cNvSpPr>
          <p:nvPr>
            <p:ph type="subTitle" idx="1"/>
          </p:nvPr>
        </p:nvSpPr>
        <p:spPr>
          <a:xfrm>
            <a:off x="971600" y="2564904"/>
            <a:ext cx="6400800" cy="1752600"/>
          </a:xfrm>
        </p:spPr>
        <p:txBody>
          <a:bodyPr>
            <a:normAutofit/>
          </a:bodyPr>
          <a:lstStyle/>
          <a:p>
            <a:pPr marL="457200" indent="-457200" algn="l">
              <a:buFont typeface="Arial" panose="020B0604020202020204" pitchFamily="34" charset="0"/>
              <a:buChar char="•"/>
            </a:pPr>
            <a:r>
              <a:rPr lang="en-GB" sz="1800" dirty="0" smtClean="0">
                <a:solidFill>
                  <a:srgbClr val="002060"/>
                </a:solidFill>
                <a:latin typeface="Arial" panose="020B0604020202020204" pitchFamily="34" charset="0"/>
                <a:cs typeface="Arial" panose="020B0604020202020204" pitchFamily="34" charset="0"/>
                <a:hlinkClick r:id="rId3" action="ppaction://hlinksldjump"/>
              </a:rPr>
              <a:t>Inspection framework</a:t>
            </a:r>
            <a:endParaRPr lang="en-GB" sz="1800" dirty="0" smtClean="0">
              <a:solidFill>
                <a:srgbClr val="002060"/>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GB" sz="1800" dirty="0" smtClean="0">
                <a:solidFill>
                  <a:srgbClr val="002060"/>
                </a:solidFill>
                <a:latin typeface="Arial" panose="020B0604020202020204" pitchFamily="34" charset="0"/>
                <a:cs typeface="Arial" panose="020B0604020202020204" pitchFamily="34" charset="0"/>
                <a:hlinkClick r:id="rId4" action="ppaction://hlinksldjump"/>
              </a:rPr>
              <a:t>What does good SEN provision look like?</a:t>
            </a:r>
            <a:endParaRPr lang="en-GB" sz="1800" dirty="0" smtClean="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32832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395536" y="26064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solidFill>
                  <a:schemeClr val="tx2"/>
                </a:solidFill>
                <a:latin typeface="Arial" panose="020B0604020202020204" pitchFamily="34" charset="0"/>
                <a:cs typeface="Arial" panose="020B0604020202020204" pitchFamily="34" charset="0"/>
              </a:rPr>
              <a:t>9. Ofsted: Inspection framework</a:t>
            </a:r>
            <a:endParaRPr lang="en-GB" sz="4000" dirty="0">
              <a:solidFill>
                <a:schemeClr val="tx2"/>
              </a:solidFill>
              <a:latin typeface="Arial" panose="020B0604020202020204" pitchFamily="34" charset="0"/>
              <a:cs typeface="Arial" panose="020B0604020202020204" pitchFamily="34" charset="0"/>
            </a:endParaRPr>
          </a:p>
        </p:txBody>
      </p:sp>
      <p:sp>
        <p:nvSpPr>
          <p:cNvPr id="2" name="TextBox 1"/>
          <p:cNvSpPr txBox="1"/>
          <p:nvPr/>
        </p:nvSpPr>
        <p:spPr>
          <a:xfrm>
            <a:off x="467544" y="1225689"/>
            <a:ext cx="8136904" cy="5632311"/>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Inspectors inspect mainstream, special schools and pupil referral units using the framework for maintained schools and academies or the framework for independent schools.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During maintained school inspections, Ofsted inspectors consider the extent to which schools meet the needs of disabled pupils and those who have special educational needs (SEN) using the four key judgements of achievement, quality of teaching, behaviour and safety, and the quality of leadership and management.</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Inspectors evaluate the progress of all pupils, including those whose needs, dispositions, aptitudes or circumstances require expert teaching and, in some cases, additional support. This specifically includes disabled pupils, as defined by the Equality Act 2010, and those who have special educational needs.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When judging the achievement of disabled pupils and those who have SEN, inspectors consider how much progress they have made since joining the school from their starting points. </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01729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260648"/>
            <a:ext cx="82296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solidFill>
                  <a:schemeClr val="tx2"/>
                </a:solidFill>
                <a:latin typeface="Arial" panose="020B0604020202020204" pitchFamily="34" charset="0"/>
                <a:cs typeface="Arial" panose="020B0604020202020204" pitchFamily="34" charset="0"/>
              </a:rPr>
              <a:t>9. Ofsted: What does good provision for children with SEN look like?</a:t>
            </a:r>
            <a:endParaRPr lang="en-GB" sz="4000" dirty="0">
              <a:solidFill>
                <a:schemeClr val="tx2"/>
              </a:solidFill>
              <a:latin typeface="Arial" panose="020B0604020202020204" pitchFamily="34" charset="0"/>
              <a:cs typeface="Arial" panose="020B0604020202020204" pitchFamily="34" charset="0"/>
            </a:endParaRPr>
          </a:p>
        </p:txBody>
      </p:sp>
      <p:sp>
        <p:nvSpPr>
          <p:cNvPr id="4" name="Rectangle 3"/>
          <p:cNvSpPr/>
          <p:nvPr/>
        </p:nvSpPr>
        <p:spPr>
          <a:xfrm>
            <a:off x="430982" y="1466578"/>
            <a:ext cx="8317482" cy="5078313"/>
          </a:xfrm>
          <a:prstGeom prst="rect">
            <a:avLst/>
          </a:prstGeom>
        </p:spPr>
        <p:txBody>
          <a:bodyPr wrap="square">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H</a:t>
            </a:r>
            <a:r>
              <a:rPr lang="en-GB" dirty="0" smtClean="0">
                <a:latin typeface="Arial" panose="020B0604020202020204" pitchFamily="34" charset="0"/>
                <a:cs typeface="Arial" panose="020B0604020202020204" pitchFamily="34" charset="0"/>
              </a:rPr>
              <a:t>igh </a:t>
            </a:r>
            <a:r>
              <a:rPr lang="en-GB" dirty="0">
                <a:latin typeface="Arial" panose="020B0604020202020204" pitchFamily="34" charset="0"/>
                <a:cs typeface="Arial" panose="020B0604020202020204" pitchFamily="34" charset="0"/>
              </a:rPr>
              <a:t>aspirations for all students, including those who have </a:t>
            </a:r>
            <a:r>
              <a:rPr lang="en-GB" dirty="0" smtClean="0">
                <a:latin typeface="Arial" panose="020B0604020202020204" pitchFamily="34" charset="0"/>
                <a:cs typeface="Arial" panose="020B0604020202020204" pitchFamily="34" charset="0"/>
              </a:rPr>
              <a:t>SEN.</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Ensure those pupils in most need receive the most expert support.</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Focus </a:t>
            </a:r>
            <a:r>
              <a:rPr lang="en-GB" dirty="0">
                <a:latin typeface="Arial" panose="020B0604020202020204" pitchFamily="34" charset="0"/>
                <a:cs typeface="Arial" panose="020B0604020202020204" pitchFamily="34" charset="0"/>
              </a:rPr>
              <a:t>on enabling pupils to make the best possible progress, and to increase their independence, so that they are well prepared for their </a:t>
            </a:r>
            <a:r>
              <a:rPr lang="en-GB" dirty="0" smtClean="0">
                <a:latin typeface="Arial" panose="020B0604020202020204" pitchFamily="34" charset="0"/>
                <a:cs typeface="Arial" panose="020B0604020202020204" pitchFamily="34" charset="0"/>
              </a:rPr>
              <a:t>futures.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L</a:t>
            </a:r>
            <a:r>
              <a:rPr lang="en-GB" dirty="0" smtClean="0">
                <a:latin typeface="Arial" panose="020B0604020202020204" pitchFamily="34" charset="0"/>
                <a:cs typeface="Arial" panose="020B0604020202020204" pitchFamily="34" charset="0"/>
              </a:rPr>
              <a:t>eaders </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ask </a:t>
            </a:r>
            <a:r>
              <a:rPr lang="en-GB" dirty="0">
                <a:latin typeface="Arial" panose="020B0604020202020204" pitchFamily="34" charset="0"/>
                <a:cs typeface="Arial" panose="020B0604020202020204" pitchFamily="34" charset="0"/>
              </a:rPr>
              <a:t>challenging questions about the progress and attainment of every pupil or young person. They use whatever information is available to compare their pupils’ progress against that of other pupils who started at the same level, at the same age, across the country. They do not make excuses for lower rates of progress. They focus on ensuring teaching is strong, that staff meet the needs of all pupils, and provide well targeted challenge in lessons. </a:t>
            </a: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There is </a:t>
            </a:r>
            <a:r>
              <a:rPr lang="en-GB" dirty="0">
                <a:latin typeface="Arial" panose="020B0604020202020204" pitchFamily="34" charset="0"/>
                <a:cs typeface="Arial" panose="020B0604020202020204" pitchFamily="34" charset="0"/>
              </a:rPr>
              <a:t>a very well-understood view of how to help an individual become self-reliant and independent. </a:t>
            </a: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Ambitions </a:t>
            </a:r>
            <a:r>
              <a:rPr lang="en-GB" dirty="0">
                <a:latin typeface="Arial" panose="020B0604020202020204" pitchFamily="34" charset="0"/>
                <a:cs typeface="Arial" panose="020B0604020202020204" pitchFamily="34" charset="0"/>
              </a:rPr>
              <a:t>and views expressed by the young people are taken into account when devising the curriculum and style of support. </a:t>
            </a: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best schools that meet the needs of pupils with the most complex social and emotional needs understand and make use of the community in which the children live as well as the one in which they are educated</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4882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143506" y="1390115"/>
            <a:ext cx="4716525" cy="2335207"/>
          </a:xfrm>
          <a:prstGeom prst="wedgeEllipseCallout">
            <a:avLst>
              <a:gd name="adj1" fmla="val 59770"/>
              <a:gd name="adj2" fmla="val 5024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smtClean="0">
                <a:solidFill>
                  <a:schemeClr val="tx1"/>
                </a:solidFill>
                <a:latin typeface="Arial" panose="020B0604020202020204" pitchFamily="34" charset="0"/>
                <a:cs typeface="Arial" panose="020B0604020202020204" pitchFamily="34" charset="0"/>
              </a:rPr>
              <a:t>“The staff are able to communicate effectively. Everyone – parents, outside agencies – feel that they are being listened to and head.” </a:t>
            </a:r>
            <a:r>
              <a:rPr lang="en-GB" sz="1600" dirty="0" smtClean="0">
                <a:solidFill>
                  <a:schemeClr val="tx1"/>
                </a:solidFill>
                <a:latin typeface="Arial" panose="020B0604020202020204" pitchFamily="34" charset="0"/>
                <a:cs typeface="Arial" panose="020B0604020202020204" pitchFamily="34" charset="0"/>
              </a:rPr>
              <a:t>Ross Morris, autism advisory teacher, Finham Park School</a:t>
            </a:r>
            <a:endParaRPr lang="en-GB" sz="1600" dirty="0">
              <a:solidFill>
                <a:schemeClr val="tx1"/>
              </a:solidFill>
              <a:latin typeface="Arial" panose="020B0604020202020204" pitchFamily="34" charset="0"/>
              <a:cs typeface="Arial" panose="020B0604020202020204" pitchFamily="34" charset="0"/>
            </a:endParaRPr>
          </a:p>
        </p:txBody>
      </p:sp>
      <p:sp>
        <p:nvSpPr>
          <p:cNvPr id="6" name="Oval Callout 5"/>
          <p:cNvSpPr/>
          <p:nvPr/>
        </p:nvSpPr>
        <p:spPr>
          <a:xfrm>
            <a:off x="28178" y="3861048"/>
            <a:ext cx="5767958" cy="2880320"/>
          </a:xfrm>
          <a:prstGeom prst="wedgeEllipseCallout">
            <a:avLst>
              <a:gd name="adj1" fmla="val 60891"/>
              <a:gd name="adj2" fmla="val 4370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a:t> </a:t>
            </a:r>
            <a:r>
              <a:rPr lang="en-GB" sz="1600" i="1" dirty="0" smtClean="0">
                <a:solidFill>
                  <a:schemeClr val="tx1"/>
                </a:solidFill>
                <a:latin typeface="Arial" panose="020B0604020202020204" pitchFamily="34" charset="0"/>
                <a:cs typeface="Arial" panose="020B0604020202020204" pitchFamily="34" charset="0"/>
              </a:rPr>
              <a:t>“We </a:t>
            </a:r>
            <a:r>
              <a:rPr lang="en-GB" sz="1600" i="1" dirty="0">
                <a:solidFill>
                  <a:schemeClr val="tx1"/>
                </a:solidFill>
                <a:latin typeface="Arial" panose="020B0604020202020204" pitchFamily="34" charset="0"/>
                <a:cs typeface="Arial" panose="020B0604020202020204" pitchFamily="34" charset="0"/>
              </a:rPr>
              <a:t>make quality first teaching a focus of whole school CPD. </a:t>
            </a:r>
            <a:r>
              <a:rPr lang="en-GB" sz="1600" i="1" dirty="0" smtClean="0">
                <a:solidFill>
                  <a:schemeClr val="tx1"/>
                </a:solidFill>
                <a:latin typeface="Arial" panose="020B0604020202020204" pitchFamily="34" charset="0"/>
                <a:cs typeface="Arial" panose="020B0604020202020204" pitchFamily="34" charset="0"/>
              </a:rPr>
              <a:t>We have looked </a:t>
            </a:r>
            <a:r>
              <a:rPr lang="en-GB" sz="1600" i="1" dirty="0">
                <a:solidFill>
                  <a:schemeClr val="tx1"/>
                </a:solidFill>
                <a:latin typeface="Arial" panose="020B0604020202020204" pitchFamily="34" charset="0"/>
                <a:cs typeface="Arial" panose="020B0604020202020204" pitchFamily="34" charset="0"/>
              </a:rPr>
              <a:t>critically at our interventions for SEN students to ensure that they address and have an impact on a </a:t>
            </a:r>
            <a:r>
              <a:rPr lang="en-GB" sz="1600" i="1" dirty="0" smtClean="0">
                <a:solidFill>
                  <a:schemeClr val="tx1"/>
                </a:solidFill>
                <a:latin typeface="Arial" panose="020B0604020202020204" pitchFamily="34" charset="0"/>
                <a:cs typeface="Arial" panose="020B0604020202020204" pitchFamily="34" charset="0"/>
              </a:rPr>
              <a:t>clearly </a:t>
            </a:r>
            <a:r>
              <a:rPr lang="en-GB" sz="1600" i="1" dirty="0">
                <a:solidFill>
                  <a:schemeClr val="tx1"/>
                </a:solidFill>
                <a:latin typeface="Arial" panose="020B0604020202020204" pitchFamily="34" charset="0"/>
                <a:cs typeface="Arial" panose="020B0604020202020204" pitchFamily="34" charset="0"/>
              </a:rPr>
              <a:t>defined </a:t>
            </a:r>
            <a:r>
              <a:rPr lang="en-GB" sz="1600" i="1" dirty="0" smtClean="0">
                <a:solidFill>
                  <a:schemeClr val="tx1"/>
                </a:solidFill>
                <a:latin typeface="Arial" panose="020B0604020202020204" pitchFamily="34" charset="0"/>
                <a:cs typeface="Arial" panose="020B0604020202020204" pitchFamily="34" charset="0"/>
              </a:rPr>
              <a:t>need.”</a:t>
            </a:r>
            <a:endParaRPr lang="en-GB" sz="1600" i="1" dirty="0">
              <a:solidFill>
                <a:schemeClr val="tx1"/>
              </a:solidFill>
              <a:latin typeface="Arial" panose="020B0604020202020204" pitchFamily="34" charset="0"/>
              <a:cs typeface="Arial" panose="020B0604020202020204" pitchFamily="34" charset="0"/>
            </a:endParaRPr>
          </a:p>
          <a:p>
            <a:r>
              <a:rPr lang="en-GB" sz="1600" dirty="0">
                <a:solidFill>
                  <a:schemeClr val="tx1"/>
                </a:solidFill>
                <a:latin typeface="Arial" panose="020B0604020202020204" pitchFamily="34" charset="0"/>
                <a:cs typeface="Arial" panose="020B0604020202020204" pitchFamily="34" charset="0"/>
              </a:rPr>
              <a:t>Gary Phillips, headteacher, Lilian Baylis Technology School </a:t>
            </a:r>
          </a:p>
        </p:txBody>
      </p:sp>
      <p:sp>
        <p:nvSpPr>
          <p:cNvPr id="7" name="Oval Callout 6"/>
          <p:cNvSpPr/>
          <p:nvPr/>
        </p:nvSpPr>
        <p:spPr>
          <a:xfrm>
            <a:off x="5364088" y="1390116"/>
            <a:ext cx="3990595" cy="3263020"/>
          </a:xfrm>
          <a:prstGeom prst="wedgeEllipseCallout">
            <a:avLst>
              <a:gd name="adj1" fmla="val -18977"/>
              <a:gd name="adj2" fmla="val 9432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GB" sz="1600" dirty="0">
              <a:solidFill>
                <a:schemeClr val="tx1"/>
              </a:solidFill>
              <a:latin typeface="Arial" panose="020B0604020202020204" pitchFamily="34" charset="0"/>
              <a:cs typeface="Arial" panose="020B0604020202020204" pitchFamily="34" charset="0"/>
            </a:endParaRPr>
          </a:p>
          <a:p>
            <a:pPr>
              <a:defRPr/>
            </a:pPr>
            <a:endParaRPr lang="en-GB" sz="1600" dirty="0">
              <a:solidFill>
                <a:schemeClr val="tx1"/>
              </a:solidFill>
              <a:latin typeface="Arial" panose="020B0604020202020204" pitchFamily="34" charset="0"/>
              <a:cs typeface="Arial" panose="020B0604020202020204" pitchFamily="34" charset="0"/>
            </a:endParaRPr>
          </a:p>
          <a:p>
            <a:endParaRPr lang="en-GB" sz="1600" i="1" dirty="0" smtClean="0">
              <a:solidFill>
                <a:schemeClr val="tx1"/>
              </a:solidFill>
              <a:latin typeface="Arial" panose="020B0604020202020204" pitchFamily="34" charset="0"/>
              <a:cs typeface="Arial" panose="020B0604020202020204" pitchFamily="34" charset="0"/>
            </a:endParaRPr>
          </a:p>
          <a:p>
            <a:r>
              <a:rPr lang="en-GB" sz="1600" i="1" dirty="0" smtClean="0">
                <a:solidFill>
                  <a:schemeClr val="tx1"/>
                </a:solidFill>
                <a:latin typeface="Arial" panose="020B0604020202020204" pitchFamily="34" charset="0"/>
                <a:cs typeface="Arial" panose="020B0604020202020204" pitchFamily="34" charset="0"/>
              </a:rPr>
              <a:t>“We </a:t>
            </a:r>
            <a:r>
              <a:rPr lang="en-GB" sz="1600" i="1" dirty="0">
                <a:solidFill>
                  <a:schemeClr val="tx1"/>
                </a:solidFill>
                <a:latin typeface="Arial" panose="020B0604020202020204" pitchFamily="34" charset="0"/>
                <a:cs typeface="Arial" panose="020B0604020202020204" pitchFamily="34" charset="0"/>
              </a:rPr>
              <a:t>have focused our attention on developing dedication and motivation to learn through having shared, high expectations for every </a:t>
            </a:r>
            <a:r>
              <a:rPr lang="en-GB" sz="1600" i="1" dirty="0" smtClean="0">
                <a:solidFill>
                  <a:schemeClr val="tx1"/>
                </a:solidFill>
                <a:latin typeface="Arial" panose="020B0604020202020204" pitchFamily="34" charset="0"/>
                <a:cs typeface="Arial" panose="020B0604020202020204" pitchFamily="34" charset="0"/>
              </a:rPr>
              <a:t>child.”  </a:t>
            </a:r>
            <a:r>
              <a:rPr lang="en-GB" sz="1600" dirty="0" smtClean="0">
                <a:solidFill>
                  <a:schemeClr val="tx1"/>
                </a:solidFill>
                <a:latin typeface="Arial" panose="020B0604020202020204" pitchFamily="34" charset="0"/>
                <a:cs typeface="Arial" panose="020B0604020202020204" pitchFamily="34" charset="0"/>
              </a:rPr>
              <a:t>Maria </a:t>
            </a:r>
            <a:r>
              <a:rPr lang="en-GB" sz="1600" dirty="0">
                <a:solidFill>
                  <a:schemeClr val="tx1"/>
                </a:solidFill>
                <a:latin typeface="Arial" panose="020B0604020202020204" pitchFamily="34" charset="0"/>
                <a:cs typeface="Arial" panose="020B0604020202020204" pitchFamily="34" charset="0"/>
              </a:rPr>
              <a:t>Constantinou, Deputy Head and Inclusion Leader,  St Mary’s CofE School, Barnet.</a:t>
            </a:r>
          </a:p>
          <a:p>
            <a:pPr>
              <a:defRPr/>
            </a:pPr>
            <a:endParaRPr lang="en-GB" sz="1600" dirty="0">
              <a:solidFill>
                <a:schemeClr val="tx1"/>
              </a:solidFill>
              <a:latin typeface="Arial" panose="020B0604020202020204" pitchFamily="34" charset="0"/>
              <a:cs typeface="Arial" panose="020B0604020202020204" pitchFamily="34" charset="0"/>
            </a:endParaRPr>
          </a:p>
          <a:p>
            <a:pPr>
              <a:defRPr/>
            </a:pPr>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endParaRPr>
          </a:p>
          <a:p>
            <a:endParaRPr lang="en-GB" sz="1600"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192733" y="65975"/>
            <a:ext cx="8784976" cy="1323439"/>
          </a:xfrm>
          <a:prstGeom prst="rect">
            <a:avLst/>
          </a:prstGeom>
        </p:spPr>
        <p:txBody>
          <a:bodyPr wrap="square">
            <a:spAutoFit/>
          </a:bodyPr>
          <a:lstStyle/>
          <a:p>
            <a:pPr marL="742950" indent="-742950">
              <a:buAutoNum type="arabicPeriod"/>
            </a:pPr>
            <a:r>
              <a:rPr lang="en-GB" sz="4000" dirty="0" smtClean="0">
                <a:solidFill>
                  <a:schemeClr val="tx2"/>
                </a:solidFill>
                <a:latin typeface="Arial" panose="020B0604020202020204" pitchFamily="34" charset="0"/>
                <a:cs typeface="Arial" panose="020B0604020202020204" pitchFamily="34" charset="0"/>
              </a:rPr>
              <a:t>Introduction: Building on best practice </a:t>
            </a:r>
            <a:endParaRPr lang="en-GB" sz="4000" dirty="0">
              <a:solidFill>
                <a:schemeClr val="tx2"/>
              </a:solidFill>
            </a:endParaRPr>
          </a:p>
        </p:txBody>
      </p:sp>
    </p:spTree>
    <p:extLst>
      <p:ext uri="{BB962C8B-B14F-4D97-AF65-F5344CB8AC3E}">
        <p14:creationId xmlns:p14="http://schemas.microsoft.com/office/powerpoint/2010/main" val="40112638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solidFill>
                  <a:schemeClr val="tx2"/>
                </a:solidFill>
                <a:latin typeface="Arial" panose="020B0604020202020204" pitchFamily="34" charset="0"/>
                <a:cs typeface="Arial" panose="020B0604020202020204" pitchFamily="34" charset="0"/>
              </a:rPr>
              <a:t>10. Further Information</a:t>
            </a:r>
            <a:endParaRPr lang="en-GB" sz="4000" dirty="0">
              <a:solidFill>
                <a:schemeClr val="tx2"/>
              </a:solidFill>
              <a:latin typeface="Arial" panose="020B0604020202020204" pitchFamily="34" charset="0"/>
              <a:cs typeface="Arial" panose="020B0604020202020204" pitchFamily="34" charset="0"/>
            </a:endParaRPr>
          </a:p>
        </p:txBody>
      </p:sp>
      <p:sp>
        <p:nvSpPr>
          <p:cNvPr id="3" name="Rectangle 2"/>
          <p:cNvSpPr/>
          <p:nvPr/>
        </p:nvSpPr>
        <p:spPr>
          <a:xfrm>
            <a:off x="683568" y="1859340"/>
            <a:ext cx="7632848" cy="5078313"/>
          </a:xfrm>
          <a:prstGeom prst="rect">
            <a:avLst/>
          </a:prstGeom>
        </p:spPr>
        <p:txBody>
          <a:bodyPr wrap="square">
            <a:spAutoFit/>
          </a:bodyPr>
          <a:lstStyle/>
          <a:p>
            <a:pPr marL="285750" lvl="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Search the SEN Gateway which provides </a:t>
            </a:r>
            <a:r>
              <a:rPr lang="en-GB" dirty="0">
                <a:latin typeface="Arial" panose="020B0604020202020204" pitchFamily="34" charset="0"/>
                <a:cs typeface="Arial" panose="020B0604020202020204" pitchFamily="34" charset="0"/>
              </a:rPr>
              <a:t>access to all information, training materials and advice funded by DfE and produced by </a:t>
            </a:r>
            <a:r>
              <a:rPr lang="en-GB" dirty="0" smtClean="0">
                <a:latin typeface="Arial" panose="020B0604020202020204" pitchFamily="34" charset="0"/>
                <a:cs typeface="Arial" panose="020B0604020202020204" pitchFamily="34" charset="0"/>
              </a:rPr>
              <a:t>voluntary </a:t>
            </a:r>
            <a:r>
              <a:rPr lang="en-GB" dirty="0">
                <a:latin typeface="Arial" panose="020B0604020202020204" pitchFamily="34" charset="0"/>
                <a:cs typeface="Arial" panose="020B0604020202020204" pitchFamily="34" charset="0"/>
              </a:rPr>
              <a:t>and community organisations to </a:t>
            </a:r>
            <a:r>
              <a:rPr lang="en-GB" dirty="0" smtClean="0">
                <a:latin typeface="Arial" panose="020B0604020202020204" pitchFamily="34" charset="0"/>
                <a:cs typeface="Arial" panose="020B0604020202020204" pitchFamily="34" charset="0"/>
              </a:rPr>
              <a:t>develop at </a:t>
            </a:r>
            <a:r>
              <a:rPr lang="en-GB" u="sng" dirty="0">
                <a:latin typeface="Arial" panose="020B0604020202020204" pitchFamily="34" charset="0"/>
                <a:cs typeface="Arial" panose="020B0604020202020204" pitchFamily="34" charset="0"/>
                <a:hlinkClick r:id="rId3"/>
              </a:rPr>
              <a:t>www.nasen.org.uk</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Visit </a:t>
            </a:r>
            <a:r>
              <a:rPr lang="en-GB" dirty="0">
                <a:latin typeface="Arial" panose="020B0604020202020204" pitchFamily="34" charset="0"/>
                <a:cs typeface="Arial" panose="020B0604020202020204" pitchFamily="34" charset="0"/>
              </a:rPr>
              <a:t>the pathfinder website at </a:t>
            </a:r>
            <a:r>
              <a:rPr lang="en-GB" dirty="0" smtClean="0">
                <a:latin typeface="Arial" panose="020B0604020202020204" pitchFamily="34" charset="0"/>
                <a:cs typeface="Arial" panose="020B0604020202020204" pitchFamily="34" charset="0"/>
                <a:hlinkClick r:id="rId4"/>
              </a:rPr>
              <a:t>www.SENDpathfinder.co.uk</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for </a:t>
            </a:r>
            <a:r>
              <a:rPr lang="en-GB" dirty="0">
                <a:latin typeface="Arial" panose="020B0604020202020204" pitchFamily="34" charset="0"/>
                <a:cs typeface="Arial" panose="020B0604020202020204" pitchFamily="34" charset="0"/>
              </a:rPr>
              <a:t>case studies, video clips, evaluation reports and information about delivery partners who are supporting the reforms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t>For further information from </a:t>
            </a:r>
            <a:r>
              <a:rPr lang="en-GB" dirty="0">
                <a:latin typeface="Arial" panose="020B0604020202020204" pitchFamily="34" charset="0"/>
                <a:cs typeface="Arial" panose="020B0604020202020204" pitchFamily="34" charset="0"/>
              </a:rPr>
              <a:t>VCS organisations that are working to support the reforms </a:t>
            </a:r>
            <a:r>
              <a:rPr lang="en-GB" dirty="0" smtClean="0">
                <a:latin typeface="Arial" panose="020B0604020202020204" pitchFamily="34" charset="0"/>
                <a:cs typeface="Arial" panose="020B0604020202020204" pitchFamily="34" charset="0"/>
              </a:rPr>
              <a:t>visit: </a:t>
            </a:r>
            <a:r>
              <a:rPr lang="en-GB" dirty="0">
                <a:latin typeface="Arial" panose="020B0604020202020204" pitchFamily="34" charset="0"/>
                <a:cs typeface="Arial" panose="020B0604020202020204" pitchFamily="34" charset="0"/>
                <a:hlinkClick r:id="rId5"/>
              </a:rPr>
              <a:t>www.councilfordisabledchildren.org.uk/getting-involved/sen-and-disability-reform-support-organisations</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Access the Preparing for Adulthood support materials </a:t>
            </a:r>
            <a:r>
              <a:rPr lang="en-GB" dirty="0" smtClean="0">
                <a:latin typeface="Arial" panose="020B0604020202020204" pitchFamily="34" charset="0"/>
                <a:cs typeface="Arial" panose="020B0604020202020204" pitchFamily="34" charset="0"/>
                <a:hlinkClick r:id="rId6"/>
              </a:rPr>
              <a:t>www.preparingforadulthood.org.uk</a:t>
            </a:r>
            <a:endParaRPr lang="en-GB" dirty="0" smtClean="0">
              <a:latin typeface="Arial" panose="020B0604020202020204" pitchFamily="34" charset="0"/>
              <a:cs typeface="Arial" panose="020B0604020202020204" pitchFamily="34" charset="0"/>
            </a:endParaRPr>
          </a:p>
          <a:p>
            <a:endParaRPr lang="en-GB" dirty="0" smtClean="0"/>
          </a:p>
          <a:p>
            <a:pPr marL="285750" indent="-285750">
              <a:buFont typeface="Arial" panose="020B0604020202020204" pitchFamily="34" charset="0"/>
              <a:buChar char="•"/>
            </a:pPr>
            <a:endParaRPr lang="en-GB" dirty="0" smtClean="0"/>
          </a:p>
        </p:txBody>
      </p:sp>
    </p:spTree>
    <p:extLst>
      <p:ext uri="{BB962C8B-B14F-4D97-AF65-F5344CB8AC3E}">
        <p14:creationId xmlns:p14="http://schemas.microsoft.com/office/powerpoint/2010/main" val="2080286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196752"/>
            <a:ext cx="7772400" cy="1470025"/>
          </a:xfrm>
        </p:spPr>
        <p:txBody>
          <a:bodyPr/>
          <a:lstStyle/>
          <a:p>
            <a:pPr algn="l"/>
            <a:r>
              <a:rPr lang="en-GB" dirty="0">
                <a:solidFill>
                  <a:schemeClr val="tx2"/>
                </a:solidFill>
                <a:latin typeface="Arial" panose="020B0604020202020204" pitchFamily="34" charset="0"/>
                <a:cs typeface="Arial" panose="020B0604020202020204" pitchFamily="34" charset="0"/>
              </a:rPr>
              <a:t>2</a:t>
            </a:r>
            <a:r>
              <a:rPr lang="en-GB" dirty="0" smtClean="0">
                <a:solidFill>
                  <a:schemeClr val="tx2"/>
                </a:solidFill>
                <a:latin typeface="Arial" panose="020B0604020202020204" pitchFamily="34" charset="0"/>
                <a:cs typeface="Arial" panose="020B0604020202020204" pitchFamily="34" charset="0"/>
              </a:rPr>
              <a:t>. </a:t>
            </a:r>
            <a:r>
              <a:rPr lang="en-GB" dirty="0">
                <a:solidFill>
                  <a:schemeClr val="tx2"/>
                </a:solidFill>
                <a:latin typeface="Arial" panose="020B0604020202020204" pitchFamily="34" charset="0"/>
                <a:cs typeface="Arial" panose="020B0604020202020204" pitchFamily="34" charset="0"/>
              </a:rPr>
              <a:t>The case for change:</a:t>
            </a:r>
            <a:endParaRPr lang="en-GB" dirty="0">
              <a:solidFill>
                <a:schemeClr val="tx2"/>
              </a:solidFill>
            </a:endParaRPr>
          </a:p>
        </p:txBody>
      </p:sp>
      <p:sp>
        <p:nvSpPr>
          <p:cNvPr id="3" name="Subtitle 2"/>
          <p:cNvSpPr>
            <a:spLocks noGrp="1"/>
          </p:cNvSpPr>
          <p:nvPr>
            <p:ph type="subTitle" idx="1"/>
          </p:nvPr>
        </p:nvSpPr>
        <p:spPr>
          <a:xfrm>
            <a:off x="755576" y="2708920"/>
            <a:ext cx="7448872" cy="1752600"/>
          </a:xfrm>
        </p:spPr>
        <p:txBody>
          <a:bodyPr>
            <a:normAutofit/>
          </a:bodyPr>
          <a:lstStyle/>
          <a:p>
            <a:pPr marL="285750" indent="-285750" algn="l">
              <a:buFont typeface="Arial" panose="020B0604020202020204" pitchFamily="34" charset="0"/>
              <a:buChar char="•"/>
            </a:pPr>
            <a:r>
              <a:rPr lang="en-GB" sz="1800" dirty="0" smtClean="0">
                <a:solidFill>
                  <a:srgbClr val="002060"/>
                </a:solidFill>
                <a:latin typeface="MyriadMM"/>
                <a:ea typeface="Times New Roman"/>
                <a:cs typeface="MyriadMM"/>
                <a:hlinkClick r:id="rId3" action="ppaction://hlinksldjump"/>
              </a:rPr>
              <a:t>Support </a:t>
            </a:r>
            <a:r>
              <a:rPr lang="en-GB" sz="1800" dirty="0">
                <a:solidFill>
                  <a:srgbClr val="002060"/>
                </a:solidFill>
                <a:latin typeface="MyriadMM"/>
                <a:ea typeface="Times New Roman"/>
                <a:cs typeface="MyriadMM"/>
                <a:hlinkClick r:id="rId3" action="ppaction://hlinksldjump"/>
              </a:rPr>
              <a:t>and </a:t>
            </a:r>
            <a:r>
              <a:rPr lang="en-GB" sz="1800" dirty="0" smtClean="0">
                <a:solidFill>
                  <a:srgbClr val="002060"/>
                </a:solidFill>
                <a:latin typeface="MyriadMM"/>
                <a:ea typeface="Times New Roman"/>
                <a:cs typeface="MyriadMM"/>
                <a:hlinkClick r:id="rId3" action="ppaction://hlinksldjump"/>
              </a:rPr>
              <a:t>Aspiration: A </a:t>
            </a:r>
            <a:r>
              <a:rPr lang="en-GB" sz="1800" dirty="0">
                <a:solidFill>
                  <a:srgbClr val="002060"/>
                </a:solidFill>
                <a:latin typeface="MyriadMM"/>
                <a:ea typeface="Times New Roman"/>
                <a:cs typeface="MyriadMM"/>
                <a:hlinkClick r:id="rId3" action="ppaction://hlinksldjump"/>
              </a:rPr>
              <a:t>new approach to </a:t>
            </a:r>
            <a:r>
              <a:rPr lang="en-GB" sz="1800" dirty="0" smtClean="0">
                <a:solidFill>
                  <a:srgbClr val="002060"/>
                </a:solidFill>
                <a:latin typeface="MyriadMM"/>
                <a:ea typeface="Times New Roman"/>
                <a:cs typeface="MyriadMM"/>
                <a:hlinkClick r:id="rId3" action="ppaction://hlinksldjump"/>
              </a:rPr>
              <a:t>Special Educational Needs </a:t>
            </a:r>
            <a:r>
              <a:rPr lang="en-GB" sz="1800" dirty="0">
                <a:solidFill>
                  <a:srgbClr val="002060"/>
                </a:solidFill>
                <a:latin typeface="MyriadMM"/>
                <a:ea typeface="Times New Roman"/>
                <a:cs typeface="MyriadMM"/>
                <a:hlinkClick r:id="rId3" action="ppaction://hlinksldjump"/>
              </a:rPr>
              <a:t>and D</a:t>
            </a:r>
            <a:r>
              <a:rPr lang="en-GB" sz="1800" dirty="0" smtClean="0">
                <a:solidFill>
                  <a:srgbClr val="002060"/>
                </a:solidFill>
                <a:latin typeface="MyriadMM"/>
                <a:ea typeface="Times New Roman"/>
                <a:cs typeface="MyriadMM"/>
                <a:hlinkClick r:id="rId3" action="ppaction://hlinksldjump"/>
              </a:rPr>
              <a:t>isability (2011)</a:t>
            </a:r>
            <a:endParaRPr lang="en-GB" sz="1800" dirty="0" smtClean="0">
              <a:solidFill>
                <a:srgbClr val="002060"/>
              </a:solidFill>
              <a:latin typeface="MyriadMM"/>
              <a:ea typeface="Times New Roman"/>
              <a:cs typeface="MyriadMM"/>
            </a:endParaRPr>
          </a:p>
          <a:p>
            <a:pPr marL="285750" indent="-285750" algn="l">
              <a:buFont typeface="Arial" panose="020B0604020202020204" pitchFamily="34" charset="0"/>
              <a:buChar char="•"/>
            </a:pPr>
            <a:r>
              <a:rPr lang="en-GB" sz="1800" dirty="0">
                <a:solidFill>
                  <a:srgbClr val="002060"/>
                </a:solidFill>
                <a:latin typeface="Arial" panose="020B0604020202020204" pitchFamily="34" charset="0"/>
                <a:cs typeface="Arial" panose="020B0604020202020204" pitchFamily="34" charset="0"/>
                <a:hlinkClick r:id="rId4" action="ppaction://hlinksldjump"/>
              </a:rPr>
              <a:t>2010 Ofsted Review of </a:t>
            </a:r>
            <a:r>
              <a:rPr lang="en-GB" sz="1800" dirty="0" smtClean="0">
                <a:solidFill>
                  <a:srgbClr val="002060"/>
                </a:solidFill>
                <a:latin typeface="Arial" panose="020B0604020202020204" pitchFamily="34" charset="0"/>
                <a:cs typeface="Arial" panose="020B0604020202020204" pitchFamily="34" charset="0"/>
                <a:hlinkClick r:id="rId4" action="ppaction://hlinksldjump"/>
              </a:rPr>
              <a:t>SEND</a:t>
            </a:r>
            <a:endParaRPr lang="en-GB" sz="1800" dirty="0" smtClean="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800" dirty="0">
                <a:solidFill>
                  <a:srgbClr val="002060"/>
                </a:solidFill>
                <a:latin typeface="Arial" panose="020B0604020202020204" pitchFamily="34" charset="0"/>
                <a:cs typeface="Arial" panose="020B0604020202020204" pitchFamily="34" charset="0"/>
                <a:hlinkClick r:id="rId5" action="ppaction://hlinksldjump"/>
              </a:rPr>
              <a:t>The impact on children and young </a:t>
            </a:r>
            <a:r>
              <a:rPr lang="en-GB" sz="1800" dirty="0" smtClean="0">
                <a:solidFill>
                  <a:srgbClr val="002060"/>
                </a:solidFill>
                <a:latin typeface="Arial" panose="020B0604020202020204" pitchFamily="34" charset="0"/>
                <a:cs typeface="Arial" panose="020B0604020202020204" pitchFamily="34" charset="0"/>
                <a:hlinkClick r:id="rId5" action="ppaction://hlinksldjump"/>
              </a:rPr>
              <a:t>people</a:t>
            </a:r>
            <a:endParaRPr lang="en-GB" sz="1800" dirty="0"/>
          </a:p>
        </p:txBody>
      </p:sp>
    </p:spTree>
    <p:extLst>
      <p:ext uri="{BB962C8B-B14F-4D97-AF65-F5344CB8AC3E}">
        <p14:creationId xmlns:p14="http://schemas.microsoft.com/office/powerpoint/2010/main" val="746990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sz="4000" dirty="0" smtClean="0">
                <a:solidFill>
                  <a:schemeClr val="tx2"/>
                </a:solidFill>
                <a:latin typeface="Arial" panose="020B0604020202020204" pitchFamily="34" charset="0"/>
                <a:cs typeface="Arial" panose="020B0604020202020204" pitchFamily="34" charset="0"/>
              </a:rPr>
              <a:t>2. The case for change: </a:t>
            </a:r>
            <a:r>
              <a:rPr lang="en-GB" sz="4000" dirty="0" smtClean="0">
                <a:solidFill>
                  <a:schemeClr val="tx2"/>
                </a:solidFill>
                <a:latin typeface="MyriadMM"/>
                <a:ea typeface="Times New Roman"/>
                <a:cs typeface="MyriadMM"/>
              </a:rPr>
              <a:t>Support </a:t>
            </a:r>
            <a:r>
              <a:rPr lang="en-GB" sz="4000" dirty="0">
                <a:solidFill>
                  <a:schemeClr val="tx2"/>
                </a:solidFill>
                <a:latin typeface="MyriadMM"/>
                <a:ea typeface="Times New Roman"/>
                <a:cs typeface="MyriadMM"/>
              </a:rPr>
              <a:t>and </a:t>
            </a:r>
            <a:r>
              <a:rPr lang="en-GB" sz="4000" dirty="0" smtClean="0">
                <a:solidFill>
                  <a:schemeClr val="tx2"/>
                </a:solidFill>
                <a:latin typeface="MyriadMM"/>
                <a:ea typeface="Times New Roman"/>
                <a:cs typeface="MyriadMM"/>
              </a:rPr>
              <a:t>Aspiration Green Paper (2011)</a:t>
            </a:r>
            <a:endParaRPr lang="en-GB" sz="4000"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1520" y="1484784"/>
            <a:ext cx="8517632" cy="4896544"/>
          </a:xfrm>
        </p:spPr>
        <p:txBody>
          <a:bodyPr>
            <a:normAutofit lnSpcReduction="10000"/>
          </a:bodyPr>
          <a:lstStyle/>
          <a:p>
            <a:pPr marL="0" lvl="0" indent="0" fontAlgn="base">
              <a:buNone/>
            </a:pPr>
            <a:endParaRPr lang="en-GB" sz="1800" dirty="0">
              <a:solidFill>
                <a:prstClr val="black"/>
              </a:solidFill>
              <a:latin typeface="Arial" panose="020B0604020202020204" pitchFamily="34" charset="0"/>
              <a:cs typeface="Arial" panose="020B0604020202020204" pitchFamily="34" charset="0"/>
            </a:endParaRPr>
          </a:p>
          <a:p>
            <a:pPr lvl="0" fontAlgn="base"/>
            <a:r>
              <a:rPr lang="en-GB" sz="1800" dirty="0">
                <a:solidFill>
                  <a:prstClr val="black"/>
                </a:solidFill>
                <a:latin typeface="Arial" panose="020B0604020202020204" pitchFamily="34" charset="0"/>
                <a:cs typeface="Arial" panose="020B0604020202020204" pitchFamily="34" charset="0"/>
              </a:rPr>
              <a:t>The current system of SEN support is complicated, picks up issues too late, has too much duplication, and is too focused on inputs rather than outcomes.  </a:t>
            </a:r>
            <a:endParaRPr lang="en-GB" sz="1800" dirty="0" smtClean="0">
              <a:solidFill>
                <a:prstClr val="black"/>
              </a:solidFill>
              <a:latin typeface="Arial" panose="020B0604020202020204" pitchFamily="34" charset="0"/>
              <a:cs typeface="Arial" panose="020B0604020202020204" pitchFamily="34" charset="0"/>
            </a:endParaRPr>
          </a:p>
          <a:p>
            <a:pPr lvl="0" fontAlgn="base"/>
            <a:endParaRPr lang="en-GB" sz="1800" dirty="0">
              <a:solidFill>
                <a:prstClr val="black"/>
              </a:solidFill>
              <a:latin typeface="Arial" panose="020B0604020202020204" pitchFamily="34" charset="0"/>
              <a:cs typeface="Arial" panose="020B0604020202020204" pitchFamily="34" charset="0"/>
            </a:endParaRPr>
          </a:p>
          <a:p>
            <a:pPr lvl="0" fontAlgn="base"/>
            <a:r>
              <a:rPr lang="en-GB" sz="1800" dirty="0">
                <a:solidFill>
                  <a:prstClr val="black"/>
                </a:solidFill>
                <a:latin typeface="Arial" panose="020B0604020202020204" pitchFamily="34" charset="0"/>
                <a:cs typeface="Arial" panose="020B0604020202020204" pitchFamily="34" charset="0"/>
              </a:rPr>
              <a:t>Too often young people find there is a ‘cliff edge’ of support between children and adults services. </a:t>
            </a:r>
            <a:endParaRPr lang="en-GB" sz="1800" dirty="0" smtClean="0">
              <a:solidFill>
                <a:prstClr val="black"/>
              </a:solidFill>
              <a:latin typeface="Arial" panose="020B0604020202020204" pitchFamily="34" charset="0"/>
              <a:cs typeface="Arial" panose="020B0604020202020204" pitchFamily="34" charset="0"/>
            </a:endParaRPr>
          </a:p>
          <a:p>
            <a:pPr lvl="0" fontAlgn="base"/>
            <a:endParaRPr lang="en-GB" sz="1800" dirty="0">
              <a:solidFill>
                <a:prstClr val="black"/>
              </a:solidFill>
              <a:latin typeface="Arial" panose="020B0604020202020204" pitchFamily="34" charset="0"/>
              <a:cs typeface="Arial" panose="020B0604020202020204" pitchFamily="34" charset="0"/>
            </a:endParaRPr>
          </a:p>
          <a:p>
            <a:pPr lvl="0" fontAlgn="base"/>
            <a:r>
              <a:rPr lang="en-GB" sz="1800" dirty="0">
                <a:solidFill>
                  <a:prstClr val="black"/>
                </a:solidFill>
                <a:latin typeface="Arial" panose="020B0604020202020204" pitchFamily="34" charset="0"/>
                <a:cs typeface="Arial" panose="020B0604020202020204" pitchFamily="34" charset="0"/>
              </a:rPr>
              <a:t>Parents find it difficult to navigate the system that is intended to help them, find it adversarial, and complain that they have to tell their stories time </a:t>
            </a:r>
            <a:r>
              <a:rPr lang="en-GB" sz="1800" dirty="0" smtClean="0">
                <a:solidFill>
                  <a:prstClr val="black"/>
                </a:solidFill>
                <a:latin typeface="Arial" panose="020B0604020202020204" pitchFamily="34" charset="0"/>
                <a:cs typeface="Arial" panose="020B0604020202020204" pitchFamily="34" charset="0"/>
              </a:rPr>
              <a:t>and time </a:t>
            </a:r>
            <a:r>
              <a:rPr lang="en-GB" sz="1800" dirty="0">
                <a:solidFill>
                  <a:prstClr val="black"/>
                </a:solidFill>
                <a:latin typeface="Arial" panose="020B0604020202020204" pitchFamily="34" charset="0"/>
                <a:cs typeface="Arial" panose="020B0604020202020204" pitchFamily="34" charset="0"/>
              </a:rPr>
              <a:t>again</a:t>
            </a:r>
            <a:r>
              <a:rPr lang="en-GB" sz="1800" dirty="0" smtClean="0">
                <a:solidFill>
                  <a:prstClr val="black"/>
                </a:solidFill>
                <a:latin typeface="Arial" panose="020B0604020202020204" pitchFamily="34" charset="0"/>
                <a:cs typeface="Arial" panose="020B0604020202020204" pitchFamily="34" charset="0"/>
              </a:rPr>
              <a:t>.</a:t>
            </a:r>
          </a:p>
          <a:p>
            <a:pPr marL="0" lvl="0" indent="0" fontAlgn="base">
              <a:buNone/>
            </a:pPr>
            <a:endParaRPr lang="en-GB" sz="1800" dirty="0">
              <a:solidFill>
                <a:prstClr val="black"/>
              </a:solidFill>
              <a:latin typeface="Arial" panose="020B0604020202020204" pitchFamily="34" charset="0"/>
              <a:cs typeface="Arial" panose="020B0604020202020204" pitchFamily="34" charset="0"/>
            </a:endParaRPr>
          </a:p>
          <a:p>
            <a:pPr>
              <a:spcBef>
                <a:spcPts val="0"/>
              </a:spcBef>
            </a:pPr>
            <a:r>
              <a:rPr lang="en-GB" sz="1800" dirty="0" smtClean="0">
                <a:solidFill>
                  <a:prstClr val="black"/>
                </a:solidFill>
                <a:latin typeface="Arial" panose="020B0604020202020204" pitchFamily="34" charset="0"/>
                <a:ea typeface="Times New Roman"/>
                <a:cs typeface="Arial" panose="020B0604020202020204" pitchFamily="34" charset="0"/>
              </a:rPr>
              <a:t>SEN </a:t>
            </a:r>
            <a:r>
              <a:rPr lang="en-GB" sz="1800" dirty="0">
                <a:solidFill>
                  <a:prstClr val="black"/>
                </a:solidFill>
                <a:latin typeface="Arial" panose="020B0604020202020204" pitchFamily="34" charset="0"/>
                <a:ea typeface="Times New Roman"/>
                <a:cs typeface="Arial" panose="020B0604020202020204" pitchFamily="34" charset="0"/>
              </a:rPr>
              <a:t>can sometimes be ‘</a:t>
            </a:r>
            <a:r>
              <a:rPr lang="en-GB" sz="1800" dirty="0" smtClean="0">
                <a:solidFill>
                  <a:prstClr val="black"/>
                </a:solidFill>
                <a:latin typeface="Arial" panose="020B0604020202020204" pitchFamily="34" charset="0"/>
                <a:ea typeface="Times New Roman"/>
                <a:cs typeface="Arial" panose="020B0604020202020204" pitchFamily="34" charset="0"/>
              </a:rPr>
              <a:t>unhelpfully conflated</a:t>
            </a:r>
            <a:r>
              <a:rPr lang="en-GB" sz="1800" dirty="0">
                <a:solidFill>
                  <a:prstClr val="black"/>
                </a:solidFill>
                <a:latin typeface="Arial" panose="020B0604020202020204" pitchFamily="34" charset="0"/>
                <a:ea typeface="Times New Roman"/>
                <a:cs typeface="Arial" panose="020B0604020202020204" pitchFamily="34" charset="0"/>
              </a:rPr>
              <a:t>’ with falling behind, and this may have contributed to the </a:t>
            </a:r>
            <a:r>
              <a:rPr lang="en-GB" sz="1800" dirty="0" smtClean="0">
                <a:solidFill>
                  <a:prstClr val="black"/>
                </a:solidFill>
                <a:latin typeface="Arial" panose="020B0604020202020204" pitchFamily="34" charset="0"/>
                <a:ea typeface="Times New Roman"/>
                <a:cs typeface="Arial" panose="020B0604020202020204" pitchFamily="34" charset="0"/>
              </a:rPr>
              <a:t>growing number </a:t>
            </a:r>
            <a:r>
              <a:rPr lang="en-GB" sz="1800" dirty="0">
                <a:solidFill>
                  <a:prstClr val="black"/>
                </a:solidFill>
                <a:latin typeface="Arial" panose="020B0604020202020204" pitchFamily="34" charset="0"/>
                <a:ea typeface="Times New Roman"/>
                <a:cs typeface="Arial" panose="020B0604020202020204" pitchFamily="34" charset="0"/>
              </a:rPr>
              <a:t>of pupils at School Action and Action </a:t>
            </a:r>
            <a:r>
              <a:rPr lang="en-GB" sz="1800" dirty="0" smtClean="0">
                <a:solidFill>
                  <a:prstClr val="black"/>
                </a:solidFill>
                <a:latin typeface="Arial" panose="020B0604020202020204" pitchFamily="34" charset="0"/>
                <a:ea typeface="Times New Roman"/>
                <a:cs typeface="Arial" panose="020B0604020202020204" pitchFamily="34" charset="0"/>
              </a:rPr>
              <a:t>Plus</a:t>
            </a:r>
            <a:r>
              <a:rPr lang="en-GB" sz="1800" dirty="0">
                <a:solidFill>
                  <a:prstClr val="black"/>
                </a:solidFill>
                <a:latin typeface="Arial" panose="020B0604020202020204" pitchFamily="34" charset="0"/>
                <a:ea typeface="Times New Roman"/>
                <a:cs typeface="Arial" panose="020B0604020202020204" pitchFamily="34" charset="0"/>
              </a:rPr>
              <a:t> </a:t>
            </a:r>
            <a:r>
              <a:rPr lang="en-GB" sz="1800" dirty="0" smtClean="0">
                <a:solidFill>
                  <a:prstClr val="black"/>
                </a:solidFill>
                <a:latin typeface="Arial" panose="020B0604020202020204" pitchFamily="34" charset="0"/>
                <a:ea typeface="Times New Roman"/>
                <a:cs typeface="Arial" panose="020B0604020202020204" pitchFamily="34" charset="0"/>
              </a:rPr>
              <a:t>- </a:t>
            </a:r>
            <a:r>
              <a:rPr lang="en-GB" sz="1800" dirty="0">
                <a:solidFill>
                  <a:prstClr val="black"/>
                </a:solidFill>
                <a:latin typeface="Arial" panose="020B0604020202020204" pitchFamily="34" charset="0"/>
                <a:cs typeface="Arial" panose="020B0604020202020204" pitchFamily="34" charset="0"/>
              </a:rPr>
              <a:t>Lamb Inquiry </a:t>
            </a:r>
            <a:r>
              <a:rPr lang="en-GB" sz="1800" dirty="0" smtClean="0">
                <a:solidFill>
                  <a:prstClr val="black"/>
                </a:solidFill>
                <a:latin typeface="Arial" panose="020B0604020202020204" pitchFamily="34" charset="0"/>
                <a:cs typeface="Arial" panose="020B0604020202020204" pitchFamily="34" charset="0"/>
              </a:rPr>
              <a:t>2009. </a:t>
            </a:r>
            <a:endParaRPr lang="en-GB" sz="1800" dirty="0" smtClean="0">
              <a:solidFill>
                <a:prstClr val="black"/>
              </a:solidFill>
              <a:latin typeface="Arial" panose="020B0604020202020204" pitchFamily="34" charset="0"/>
              <a:ea typeface="Times New Roman"/>
              <a:cs typeface="Arial" panose="020B0604020202020204" pitchFamily="34" charset="0"/>
            </a:endParaRPr>
          </a:p>
          <a:p>
            <a:pPr marL="0" indent="0">
              <a:spcBef>
                <a:spcPts val="0"/>
              </a:spcBef>
              <a:buNone/>
            </a:pPr>
            <a:endParaRPr lang="en-GB" sz="1800" dirty="0">
              <a:solidFill>
                <a:prstClr val="black"/>
              </a:solidFill>
              <a:latin typeface="Arial" panose="020B0604020202020204" pitchFamily="34" charset="0"/>
              <a:cs typeface="Arial" panose="020B0604020202020204" pitchFamily="34" charset="0"/>
            </a:endParaRPr>
          </a:p>
          <a:p>
            <a:pPr>
              <a:spcBef>
                <a:spcPts val="0"/>
              </a:spcBef>
            </a:pPr>
            <a:r>
              <a:rPr lang="en-GB" sz="1800" dirty="0" smtClean="0">
                <a:solidFill>
                  <a:prstClr val="black"/>
                </a:solidFill>
                <a:latin typeface="Arial" panose="020B0604020202020204" pitchFamily="34" charset="0"/>
                <a:cs typeface="Arial" panose="020B0604020202020204" pitchFamily="34" charset="0"/>
              </a:rPr>
              <a:t>The Achievement for All pilot demonstrated that with the right support children with SEN can be supported to achieve good outcomes.</a:t>
            </a:r>
            <a:endParaRPr lang="en-GB" sz="1800" dirty="0">
              <a:solidFill>
                <a:prstClr val="black"/>
              </a:solidFill>
              <a:latin typeface="Arial" panose="020B0604020202020204" pitchFamily="34" charset="0"/>
              <a:cs typeface="Arial" panose="020B0604020202020204" pitchFamily="34" charset="0"/>
            </a:endParaRPr>
          </a:p>
          <a:p>
            <a:endParaRPr lang="en-GB" sz="1500" dirty="0"/>
          </a:p>
        </p:txBody>
      </p:sp>
    </p:spTree>
    <p:extLst>
      <p:ext uri="{BB962C8B-B14F-4D97-AF65-F5344CB8AC3E}">
        <p14:creationId xmlns:p14="http://schemas.microsoft.com/office/powerpoint/2010/main" val="1306997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556792"/>
            <a:ext cx="8563272" cy="5355312"/>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Ofsted review found evidence that the way the system is currently designed contributed to widespread weaknesses in the quality of what was provided for children with special educational needs</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Some </a:t>
            </a:r>
            <a:r>
              <a:rPr lang="en-GB" dirty="0">
                <a:latin typeface="Arial" panose="020B0604020202020204" pitchFamily="34" charset="0"/>
                <a:cs typeface="Arial" panose="020B0604020202020204" pitchFamily="34" charset="0"/>
              </a:rPr>
              <a:t>schools and other organisations were working </a:t>
            </a:r>
            <a:r>
              <a:rPr lang="en-GB" dirty="0" smtClean="0">
                <a:latin typeface="Arial" panose="020B0604020202020204" pitchFamily="34" charset="0"/>
                <a:cs typeface="Arial" panose="020B0604020202020204" pitchFamily="34" charset="0"/>
              </a:rPr>
              <a:t>well together </a:t>
            </a:r>
            <a:r>
              <a:rPr lang="en-GB" dirty="0">
                <a:latin typeface="Arial" panose="020B0604020202020204" pitchFamily="34" charset="0"/>
                <a:cs typeface="Arial" panose="020B0604020202020204" pitchFamily="34" charset="0"/>
              </a:rPr>
              <a:t>and focusing on the outcomes for the young </a:t>
            </a:r>
            <a:r>
              <a:rPr lang="en-GB" dirty="0" smtClean="0">
                <a:latin typeface="Arial" panose="020B0604020202020204" pitchFamily="34" charset="0"/>
                <a:cs typeface="Arial" panose="020B0604020202020204" pitchFamily="34" charset="0"/>
              </a:rPr>
              <a:t>person. </a:t>
            </a:r>
          </a:p>
          <a:p>
            <a:pPr lvl="0"/>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What consistently worked well was rigorous monitoring of </a:t>
            </a:r>
            <a:r>
              <a:rPr lang="en-GB" dirty="0" smtClean="0">
                <a:latin typeface="Arial" panose="020B0604020202020204" pitchFamily="34" charset="0"/>
                <a:cs typeface="Arial" panose="020B0604020202020204" pitchFamily="34" charset="0"/>
              </a:rPr>
              <a:t>progress, </a:t>
            </a:r>
            <a:r>
              <a:rPr lang="en-GB" dirty="0">
                <a:latin typeface="Arial" panose="020B0604020202020204" pitchFamily="34" charset="0"/>
                <a:cs typeface="Arial" panose="020B0604020202020204" pitchFamily="34" charset="0"/>
              </a:rPr>
              <a:t>with quick intervention and thorough evaluation of its impact. </a:t>
            </a:r>
            <a:endParaRPr lang="en-GB" dirty="0" smtClean="0">
              <a:latin typeface="Arial" panose="020B0604020202020204" pitchFamily="34" charset="0"/>
              <a:cs typeface="Arial" panose="020B0604020202020204" pitchFamily="34" charset="0"/>
            </a:endParaRPr>
          </a:p>
          <a:p>
            <a:pPr lvl="0"/>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High aspirations and a determination to enable young people to be as independent as possible led most reliably to the best educational achievement. </a:t>
            </a:r>
            <a:endParaRPr lang="en-GB" dirty="0" smtClean="0">
              <a:latin typeface="Arial" panose="020B0604020202020204" pitchFamily="34" charset="0"/>
              <a:cs typeface="Arial" panose="020B0604020202020204" pitchFamily="34" charset="0"/>
            </a:endParaRPr>
          </a:p>
          <a:p>
            <a:pPr lvl="0">
              <a:defRPr/>
            </a:pPr>
            <a:endParaRPr lang="en-GB" dirty="0" smtClean="0">
              <a:latin typeface="Arial" panose="020B0604020202020204" pitchFamily="34" charset="0"/>
              <a:cs typeface="Arial" panose="020B0604020202020204" pitchFamily="34" charset="0"/>
            </a:endParaRPr>
          </a:p>
          <a:p>
            <a:pPr marL="285750" lvl="0" indent="-285750">
              <a:buFont typeface="Arial" panose="020B0604020202020204" pitchFamily="34" charset="0"/>
              <a:buChar char="•"/>
              <a:defRPr/>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need for a continuing focus </a:t>
            </a:r>
            <a:r>
              <a:rPr lang="en-GB" dirty="0" smtClean="0">
                <a:latin typeface="Arial" panose="020B0604020202020204" pitchFamily="34" charset="0"/>
                <a:cs typeface="Arial" panose="020B0604020202020204" pitchFamily="34" charset="0"/>
              </a:rPr>
              <a:t>on, </a:t>
            </a:r>
            <a:r>
              <a:rPr lang="en-GB" dirty="0">
                <a:latin typeface="Arial" panose="020B0604020202020204" pitchFamily="34" charset="0"/>
                <a:cs typeface="Arial" panose="020B0604020202020204" pitchFamily="34" charset="0"/>
              </a:rPr>
              <a:t>and the highest expectations </a:t>
            </a:r>
            <a:r>
              <a:rPr lang="en-GB" dirty="0" smtClean="0">
                <a:latin typeface="Arial" panose="020B0604020202020204" pitchFamily="34" charset="0"/>
                <a:cs typeface="Arial" panose="020B0604020202020204" pitchFamily="34" charset="0"/>
              </a:rPr>
              <a:t>for, </a:t>
            </a:r>
            <a:r>
              <a:rPr lang="en-GB" dirty="0">
                <a:latin typeface="Arial" panose="020B0604020202020204" pitchFamily="34" charset="0"/>
                <a:cs typeface="Arial" panose="020B0604020202020204" pitchFamily="34" charset="0"/>
              </a:rPr>
              <a:t>disabled children and young people and those with special educational </a:t>
            </a:r>
            <a:r>
              <a:rPr lang="en-GB" dirty="0" smtClean="0">
                <a:latin typeface="Arial" panose="020B0604020202020204" pitchFamily="34" charset="0"/>
                <a:cs typeface="Arial" panose="020B0604020202020204" pitchFamily="34" charset="0"/>
              </a:rPr>
              <a:t>needs is </a:t>
            </a:r>
            <a:r>
              <a:rPr lang="en-GB" dirty="0">
                <a:latin typeface="Arial" panose="020B0604020202020204" pitchFamily="34" charset="0"/>
                <a:cs typeface="Arial" panose="020B0604020202020204" pitchFamily="34" charset="0"/>
              </a:rPr>
              <a:t>not just an issue for schools and colleges, or even for all local services, but also for national bodies, including Ofsted itself</a:t>
            </a:r>
            <a:r>
              <a:rPr lang="en-GB" dirty="0" smtClean="0">
                <a:latin typeface="Arial" panose="020B0604020202020204" pitchFamily="34" charset="0"/>
                <a:cs typeface="Arial" panose="020B0604020202020204" pitchFamily="34" charset="0"/>
              </a:rPr>
              <a:t>.</a:t>
            </a:r>
          </a:p>
          <a:p>
            <a:pPr lvl="0"/>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Title 1"/>
          <p:cNvSpPr txBox="1">
            <a:spLocks/>
          </p:cNvSpPr>
          <p:nvPr/>
        </p:nvSpPr>
        <p:spPr>
          <a:xfrm>
            <a:off x="251520" y="274638"/>
            <a:ext cx="843528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solidFill>
                  <a:schemeClr val="tx2"/>
                </a:solidFill>
                <a:latin typeface="Arial" panose="020B0604020202020204" pitchFamily="34" charset="0"/>
                <a:cs typeface="Arial" panose="020B0604020202020204" pitchFamily="34" charset="0"/>
              </a:rPr>
              <a:t>2. The case for change: 2010 Ofsted Review of SEND</a:t>
            </a:r>
            <a:endParaRPr lang="en-GB" sz="4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45523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Communications" ma:contentTypeID="0x0101007F645D6FBA204A029FECB8BFC6578C39005279853530254253B886E13194843F8A003AA4A7828D8545A79A9356802081235500044BCFCDE3421347BD6D80D1487DC31A" ma:contentTypeVersion="9" ma:contentTypeDescription="Relates to  internal and external communications and Records retained  for 10 years." ma:contentTypeScope="" ma:versionID="e55dee6b52d1961ed3cacf443bc60a49">
  <xsd:schema xmlns:xsd="http://www.w3.org/2001/XMLSchema" xmlns:xs="http://www.w3.org/2001/XMLSchema" xmlns:p="http://schemas.microsoft.com/office/2006/metadata/properties" xmlns:ns1="http://schemas.microsoft.com/sharepoint/v3" xmlns:ns2="b8cb3cbd-ce5c-4a72-9da4-9013f91c5903" xmlns:ns3="aeb8ab6c-1d2d-4d8d-84d8-fff70fa976f0" targetNamespace="http://schemas.microsoft.com/office/2006/metadata/properties" ma:root="true" ma:fieldsID="0e4e909d0dde0393b804ffc3d8f17c28" ns1:_="" ns2:_="" ns3:_="">
    <xsd:import namespace="http://schemas.microsoft.com/sharepoint/v3"/>
    <xsd:import namespace="b8cb3cbd-ce5c-4a72-9da4-9013f91c5903"/>
    <xsd:import namespace="aeb8ab6c-1d2d-4d8d-84d8-fff70fa976f0"/>
    <xsd:element name="properties">
      <xsd:complexType>
        <xsd:sequence>
          <xsd:element name="documentManagement">
            <xsd:complexType>
              <xsd:all>
                <xsd:element ref="ns2:_dlc_DocId" minOccurs="0"/>
                <xsd:element ref="ns2:_dlc_DocIdUrl" minOccurs="0"/>
                <xsd:element ref="ns2:_dlc_DocIdPersistId" minOccurs="0"/>
                <xsd:element ref="ns1:Comments" minOccurs="0"/>
                <xsd:element ref="ns3:IWPContributor" minOccurs="0"/>
                <xsd:element ref="ns3:IWPFunctionTaxHTField0" minOccurs="0"/>
                <xsd:element ref="ns3:IWPOwnerTaxHTField0" minOccurs="0"/>
                <xsd:element ref="ns3:IWPRightsProtectiveMarkingTaxHTField0" minOccurs="0"/>
                <xsd:element ref="ns3:IWPSubjectTaxHTField0" minOccurs="0"/>
                <xsd:element ref="ns3:IWPSiteTypeTaxHTField0" minOccurs="0"/>
                <xsd:element ref="ns2:TaxCatchAll" minOccurs="0"/>
                <xsd:element ref="ns2:TaxCatchAllLabel" minOccurs="0"/>
                <xsd:element ref="ns3:IWPOrganisationalUnitTaxHTField0" minOccurs="0"/>
                <xsd:element ref="ns1:_vti_ItemDeclaredRecor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11" nillable="true" ma:displayName="Description" ma:hidden="true" ma:internalName="Comments">
      <xsd:simpleType>
        <xsd:restriction base="dms:Note">
          <xsd:maxLength value="255"/>
        </xsd:restriction>
      </xsd:simpleType>
    </xsd:element>
    <xsd:element name="_vti_ItemDeclaredRecord" ma:index="27" nillable="true" ma:displayName="Declared Record" ma:hidden="true" ma:internalName="_vti_ItemDeclaredRecord"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8cb3cbd-ce5c-4a72-9da4-9013f91c590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3" nillable="true" ma:displayName="Taxonomy Catch All Column" ma:description="" ma:hidden="true" ma:list="{8e932edc-e72e-4286-8da6-cfac7d3aede5}" ma:internalName="TaxCatchAll" ma:showField="CatchAllData" ma:web="aeb8ab6c-1d2d-4d8d-84d8-fff70fa976f0">
      <xsd:complexType>
        <xsd:complexContent>
          <xsd:extension base="dms:MultiChoiceLookup">
            <xsd:sequence>
              <xsd:element name="Value" type="dms:Lookup" maxOccurs="unbounded" minOccurs="0" nillable="true"/>
            </xsd:sequence>
          </xsd:extension>
        </xsd:complexContent>
      </xsd:complexType>
    </xsd:element>
    <xsd:element name="TaxCatchAllLabel" ma:index="24" nillable="true" ma:displayName="Taxonomy Catch All Column1" ma:description="" ma:hidden="true" ma:list="{8e932edc-e72e-4286-8da6-cfac7d3aede5}" ma:internalName="TaxCatchAllLabel" ma:readOnly="true" ma:showField="CatchAllDataLabel" ma:web="aeb8ab6c-1d2d-4d8d-84d8-fff70fa976f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eb8ab6c-1d2d-4d8d-84d8-fff70fa976f0" elementFormDefault="qualified">
    <xsd:import namespace="http://schemas.microsoft.com/office/2006/documentManagement/types"/>
    <xsd:import namespace="http://schemas.microsoft.com/office/infopath/2007/PartnerControls"/>
    <xsd:element name="IWPContributor" ma:index="12" nillable="true" ma:displayName="Contributor" ma:hidden="true" ma:list="UserInfo" ma:SharePointGroup="0" ma:internalName="IWPContribu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WPFunctionTaxHTField0" ma:index="13" nillable="true" ma:taxonomy="true" ma:internalName="IWPFunctionTaxHTField0" ma:taxonomyFieldName="IWPFunction" ma:displayName="Function" ma:readOnly="false" ma:fieldId="{15181134-8839-47a9-9a38-d116ffff0106}" ma:taxonomyMulti="true" ma:sspId="fcff89b5-5d6d-4e65-a829-6f4a98dd03af" ma:termSetId="d25a8a8b-cc76-477b-9c8b-292b0e01012c" ma:anchorId="00000000-0000-0000-0000-000000000000" ma:open="false" ma:isKeyword="false">
      <xsd:complexType>
        <xsd:sequence>
          <xsd:element ref="pc:Terms" minOccurs="0" maxOccurs="1"/>
        </xsd:sequence>
      </xsd:complexType>
    </xsd:element>
    <xsd:element name="IWPOwnerTaxHTField0" ma:index="15" ma:taxonomy="true" ma:internalName="IWPOwnerTaxHTField0" ma:taxonomyFieldName="IWPOwner" ma:displayName="Owner" ma:default="1;#dfe|a484111e-5b24-4ad9-9778-c536c8c88985" ma:fieldId="{15181134-8839-47a9-9a38-d116ffff0102}" ma:sspId="fcff89b5-5d6d-4e65-a829-6f4a98dd03af" ma:termSetId="12161dbb-b36f-4439-aef1-21e7cc922807" ma:anchorId="00000000-0000-0000-0000-000000000000" ma:open="false" ma:isKeyword="false">
      <xsd:complexType>
        <xsd:sequence>
          <xsd:element ref="pc:Terms" minOccurs="0" maxOccurs="1"/>
        </xsd:sequence>
      </xsd:complexType>
    </xsd:element>
    <xsd:element name="IWPRightsProtectiveMarkingTaxHTField0" ma:index="17" ma:taxonomy="true" ma:internalName="IWPRightsProtectiveMarkingTaxHTField0" ma:taxonomyFieldName="IWPRightsProtectiveMarking" ma:displayName="Rights: Protective Marking" ma:default="2;#Unclassified|0884c477-2e62-47ea-b19c-5af6e91124c5" ma:fieldId="{15181134-8839-47a9-9a38-d116ffff0005}" ma:sspId="fcff89b5-5d6d-4e65-a829-6f4a98dd03af" ma:termSetId="7870c18b-dc34-46a1-adf5-a571f0cac88b" ma:anchorId="00000000-0000-0000-0000-000000000000" ma:open="false" ma:isKeyword="false">
      <xsd:complexType>
        <xsd:sequence>
          <xsd:element ref="pc:Terms" minOccurs="0" maxOccurs="1"/>
        </xsd:sequence>
      </xsd:complexType>
    </xsd:element>
    <xsd:element name="IWPSubjectTaxHTField0" ma:index="19" nillable="true" ma:taxonomy="true" ma:internalName="IWPSubjectTaxHTField0" ma:taxonomyFieldName="IWPSubject" ma:displayName="Subject" ma:fieldId="{15181134-8839-47a9-9a38-d116ffff0006}" ma:sspId="fcff89b5-5d6d-4e65-a829-6f4a98dd03af" ma:termSetId="33432453-e88c-4baa-94a6-467fc4fc06f9" ma:anchorId="00000000-0000-0000-0000-000000000000" ma:open="false" ma:isKeyword="false">
      <xsd:complexType>
        <xsd:sequence>
          <xsd:element ref="pc:Terms" minOccurs="0" maxOccurs="1"/>
        </xsd:sequence>
      </xsd:complexType>
    </xsd:element>
    <xsd:element name="IWPSiteTypeTaxHTField0" ma:index="21" nillable="true" ma:taxonomy="true" ma:internalName="IWPSiteTypeTaxHTField0" ma:taxonomyFieldName="IWPSiteType" ma:displayName="Site Type" ma:fieldId="{15181134-8839-47a9-9a38-d116ffff0103}" ma:sspId="fcff89b5-5d6d-4e65-a829-6f4a98dd03af" ma:termSetId="68f3bd98-4d9d-4839-831a-d4827606df7e" ma:anchorId="00000000-0000-0000-0000-000000000000" ma:open="false" ma:isKeyword="false">
      <xsd:complexType>
        <xsd:sequence>
          <xsd:element ref="pc:Terms" minOccurs="0" maxOccurs="1"/>
        </xsd:sequence>
      </xsd:complexType>
    </xsd:element>
    <xsd:element name="IWPOrganisationalUnitTaxHTField0" ma:index="25" ma:taxonomy="true" ma:internalName="IWPOrganisationalUnitTaxHTField0" ma:taxonomyFieldName="IWPOrganisationalUnit" ma:displayName="Organisational Unit" ma:default="3;#DfE|cc08a6d4-dfde-4d0f-bd85-069ebcef80d5" ma:fieldId="{15181134-8839-47a9-9a38-d116ffff0201}" ma:sspId="fcff89b5-5d6d-4e65-a829-6f4a98dd03af" ma:termSetId="b3e263f6-0ab6-425a-b3de-0e67f2faf76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8cb3cbd-ce5c-4a72-9da4-9013f91c5903">
      <Value>3</Value>
      <Value>2</Value>
      <Value>1</Value>
    </TaxCatchAll>
    <IWPOwnerTaxHTField0 xmlns="aeb8ab6c-1d2d-4d8d-84d8-fff70fa976f0">
      <Terms xmlns="http://schemas.microsoft.com/office/infopath/2007/PartnerControls">
        <TermInfo xmlns="http://schemas.microsoft.com/office/infopath/2007/PartnerControls">
          <TermName xmlns="http://schemas.microsoft.com/office/infopath/2007/PartnerControls">DfE</TermName>
          <TermId xmlns="http://schemas.microsoft.com/office/infopath/2007/PartnerControls">a484111e-5b24-4ad9-9778-c536c8c88985</TermId>
        </TermInfo>
      </Terms>
    </IWPOwnerTaxHTField0>
    <IWPRightsProtectiveMarkingTaxHTField0 xmlns="aeb8ab6c-1d2d-4d8d-84d8-fff70fa976f0">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0884c477-2e62-47ea-b19c-5af6e91124c5</TermId>
        </TermInfo>
      </Terms>
    </IWPRightsProtectiveMarkingTaxHTField0>
    <IWPFunctionTaxHTField0 xmlns="aeb8ab6c-1d2d-4d8d-84d8-fff70fa976f0">
      <Terms xmlns="http://schemas.microsoft.com/office/infopath/2007/PartnerControls"/>
    </IWPFunctionTaxHTField0>
    <IWPSiteTypeTaxHTField0 xmlns="aeb8ab6c-1d2d-4d8d-84d8-fff70fa976f0">
      <Terms xmlns="http://schemas.microsoft.com/office/infopath/2007/PartnerControls"/>
    </IWPSiteTypeTaxHTField0>
    <IWPContributor xmlns="aeb8ab6c-1d2d-4d8d-84d8-fff70fa976f0">
      <UserInfo>
        <DisplayName/>
        <AccountId xsi:nil="true"/>
        <AccountType/>
      </UserInfo>
    </IWPContributor>
    <IWPOrganisationalUnitTaxHTField0 xmlns="aeb8ab6c-1d2d-4d8d-84d8-fff70fa976f0">
      <Terms xmlns="http://schemas.microsoft.com/office/infopath/2007/PartnerControls">
        <TermInfo xmlns="http://schemas.microsoft.com/office/infopath/2007/PartnerControls">
          <TermName xmlns="http://schemas.microsoft.com/office/infopath/2007/PartnerControls">DfE</TermName>
          <TermId xmlns="http://schemas.microsoft.com/office/infopath/2007/PartnerControls">cc08a6d4-dfde-4d0f-bd85-069ebcef80d5</TermId>
        </TermInfo>
      </Terms>
    </IWPOrganisationalUnitTaxHTField0>
    <Comments xmlns="http://schemas.microsoft.com/sharepoint/v3" xsi:nil="true"/>
    <IWPSubjectTaxHTField0 xmlns="aeb8ab6c-1d2d-4d8d-84d8-fff70fa976f0">
      <Terms xmlns="http://schemas.microsoft.com/office/infopath/2007/PartnerControls"/>
    </IWPSubjectTaxHTField0>
    <_dlc_DocId xmlns="b8cb3cbd-ce5c-4a72-9da4-9013f91c5903">C2HUUFTHRAUH-11-13442</_dlc_DocId>
    <_dlc_DocIdUrl xmlns="b8cb3cbd-ce5c-4a72-9da4-9013f91c5903">
      <Url>http://workplaces/sites/ey/d/_layouts/DocIdRedir.aspx?ID=C2HUUFTHRAUH-11-13442</Url>
      <Description>C2HUUFTHRAUH-11-13442</Description>
    </_dlc_DocIdUrl>
  </documentManagement>
</p:properties>
</file>

<file path=customXml/item4.xml><?xml version="1.0" encoding="utf-8"?>
<?mso-contentType ?>
<SharedContentType xmlns="Microsoft.SharePoint.Taxonomy.ContentTypeSync" SourceId="fcff89b5-5d6d-4e65-a829-6f4a98dd03af" ContentTypeId="0x0101007F645D6FBA204A029FECB8BFC6578C39005279853530254253B886E13194843F8A003AA4A7828D8545A79A93568020812355"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1A60F3A-F68D-4A9C-8E8A-32E0D481829F}">
  <ds:schemaRefs>
    <ds:schemaRef ds:uri="http://schemas.microsoft.com/sharepoint/v3/contenttype/forms"/>
  </ds:schemaRefs>
</ds:datastoreItem>
</file>

<file path=customXml/itemProps2.xml><?xml version="1.0" encoding="utf-8"?>
<ds:datastoreItem xmlns:ds="http://schemas.openxmlformats.org/officeDocument/2006/customXml" ds:itemID="{66CDB901-2A7B-4FC7-B6B7-C76AF4D6F7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8cb3cbd-ce5c-4a72-9da4-9013f91c5903"/>
    <ds:schemaRef ds:uri="aeb8ab6c-1d2d-4d8d-84d8-fff70fa976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CB9D11-3295-4166-B588-A57EF62E5D94}">
  <ds:schemaRefs>
    <ds:schemaRef ds:uri="http://schemas.microsoft.com/office/infopath/2007/PartnerControls"/>
    <ds:schemaRef ds:uri="http://schemas.microsoft.com/office/2006/documentManagement/types"/>
    <ds:schemaRef ds:uri="http://purl.org/dc/dcmitype/"/>
    <ds:schemaRef ds:uri="b8cb3cbd-ce5c-4a72-9da4-9013f91c5903"/>
    <ds:schemaRef ds:uri="aeb8ab6c-1d2d-4d8d-84d8-fff70fa976f0"/>
    <ds:schemaRef ds:uri="http://purl.org/dc/terms/"/>
    <ds:schemaRef ds:uri="http://www.w3.org/XML/1998/namespace"/>
    <ds:schemaRef ds:uri="http://purl.org/dc/elements/1.1/"/>
    <ds:schemaRef ds:uri="http://schemas.openxmlformats.org/package/2006/metadata/core-properties"/>
    <ds:schemaRef ds:uri="http://schemas.microsoft.com/sharepoint/v3"/>
    <ds:schemaRef ds:uri="http://schemas.microsoft.com/office/2006/metadata/properties"/>
  </ds:schemaRefs>
</ds:datastoreItem>
</file>

<file path=customXml/itemProps4.xml><?xml version="1.0" encoding="utf-8"?>
<ds:datastoreItem xmlns:ds="http://schemas.openxmlformats.org/officeDocument/2006/customXml" ds:itemID="{17C6ED9A-BE58-446C-BE7A-C2B4BA00BE06}">
  <ds:schemaRefs>
    <ds:schemaRef ds:uri="Microsoft.SharePoint.Taxonomy.ContentTypeSync"/>
  </ds:schemaRefs>
</ds:datastoreItem>
</file>

<file path=customXml/itemProps5.xml><?xml version="1.0" encoding="utf-8"?>
<ds:datastoreItem xmlns:ds="http://schemas.openxmlformats.org/officeDocument/2006/customXml" ds:itemID="{6F271A8B-4395-4F6D-A72B-DAAC7B927B6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6864</TotalTime>
  <Words>13167</Words>
  <Application>Microsoft Office PowerPoint</Application>
  <PresentationFormat>On-screen Show (4:3)</PresentationFormat>
  <Paragraphs>1167</Paragraphs>
  <Slides>60</Slides>
  <Notes>60</Notes>
  <HiddenSlides>0</HiddenSlides>
  <MMClips>0</MMClips>
  <ScaleCrop>false</ScaleCrop>
  <HeadingPairs>
    <vt:vector size="6" baseType="variant">
      <vt:variant>
        <vt:lpstr>Theme</vt:lpstr>
      </vt:variant>
      <vt:variant>
        <vt:i4>2</vt:i4>
      </vt:variant>
      <vt:variant>
        <vt:lpstr>Slide Titles</vt:lpstr>
      </vt:variant>
      <vt:variant>
        <vt:i4>60</vt:i4>
      </vt:variant>
      <vt:variant>
        <vt:lpstr>Custom Shows</vt:lpstr>
      </vt:variant>
      <vt:variant>
        <vt:i4>1</vt:i4>
      </vt:variant>
    </vt:vector>
  </HeadingPairs>
  <TitlesOfParts>
    <vt:vector size="63" baseType="lpstr">
      <vt:lpstr>Office Theme</vt:lpstr>
      <vt:lpstr>3_Office Theme</vt:lpstr>
      <vt:lpstr>PowerPoint Presentation</vt:lpstr>
      <vt:lpstr>PowerPoint Presentation</vt:lpstr>
      <vt:lpstr>1. Introduction</vt:lpstr>
      <vt:lpstr>1. Overview of slides</vt:lpstr>
      <vt:lpstr>PowerPoint Presentation</vt:lpstr>
      <vt:lpstr>PowerPoint Presentation</vt:lpstr>
      <vt:lpstr>2. The case for change:</vt:lpstr>
      <vt:lpstr>2. The case for change: Support and Aspiration Green Paper (2011)</vt:lpstr>
      <vt:lpstr>PowerPoint Presentation</vt:lpstr>
      <vt:lpstr>PowerPoint Presentation</vt:lpstr>
      <vt:lpstr>3. The reform vision</vt:lpstr>
      <vt:lpstr>3. The reform vision:  Joined up support across education, health and care, from birth to 25</vt:lpstr>
      <vt:lpstr>3. The reform vision: Children and young people at the centre</vt:lpstr>
      <vt:lpstr>PowerPoint Presentation</vt:lpstr>
      <vt:lpstr>PowerPoint Presentation</vt:lpstr>
      <vt:lpstr>3. The reform vision: What does success look like for schools?</vt:lpstr>
      <vt:lpstr>PowerPoint Presentation</vt:lpstr>
      <vt:lpstr>4. Implementation</vt:lpstr>
      <vt:lpstr>PowerPoint Presentation</vt:lpstr>
      <vt:lpstr>4. Implementation: What schools need to do from September</vt:lpstr>
      <vt:lpstr>4. Implementation: Pathfinder learning </vt:lpstr>
      <vt:lpstr> 4. Implementation: Workforce development needs in schools </vt:lpstr>
      <vt:lpstr>5. What the reforms mean for …</vt:lpstr>
      <vt:lpstr>5. What the reforms means for governors</vt:lpstr>
      <vt:lpstr>5. What the reforms mean for heads</vt:lpstr>
      <vt:lpstr>5. What the reforms means for SENCOs</vt:lpstr>
      <vt:lpstr>5. What the reforms mean for classroom/subject teachers</vt:lpstr>
      <vt:lpstr>PowerPoint Presentation</vt:lpstr>
      <vt:lpstr>5. What the reforms mean for school nurses</vt:lpstr>
      <vt:lpstr>5. What the reforms mean for maintained nurseries</vt:lpstr>
      <vt:lpstr>6. Reform in practice</vt:lpstr>
      <vt:lpstr>PowerPoint Presentation</vt:lpstr>
      <vt:lpstr>6. Reform in practice: Definition of SEN</vt:lpstr>
      <vt:lpstr>6. Reform in practice: Support for pupils with medical conditions.   </vt:lpstr>
      <vt:lpstr>6. Reform in practice: Information regulations </vt:lpstr>
      <vt:lpstr>PowerPoint Presentation</vt:lpstr>
      <vt:lpstr>PowerPoint Presentation</vt:lpstr>
      <vt:lpstr>PowerPoint Presentation</vt:lpstr>
      <vt:lpstr>6. Reform in practice: EHC assessment and plans </vt:lpstr>
      <vt:lpstr>6. Reform in practice: Personal budgets</vt:lpstr>
      <vt:lpstr>PowerPoint Presentation</vt:lpstr>
      <vt:lpstr>PowerPoint Presentation</vt:lpstr>
      <vt:lpstr>6. Reform in practice: The Graduated Response </vt:lpstr>
      <vt:lpstr>PowerPoint Presentation</vt:lpstr>
      <vt:lpstr>PowerPoint Presentation</vt:lpstr>
      <vt:lpstr>PowerPoint Presentation</vt:lpstr>
      <vt:lpstr>6. Reform in practice: Transition from early years to primary, to secondary to FE </vt:lpstr>
      <vt:lpstr>PowerPoint Presentation</vt:lpstr>
      <vt:lpstr>7. Engagement with parents</vt:lpstr>
      <vt:lpstr>PowerPoint Presentation</vt:lpstr>
      <vt:lpstr>PowerPoint Presentation</vt:lpstr>
      <vt:lpstr>7. Engagement with parents: Advice and support</vt:lpstr>
      <vt:lpstr>PowerPoint Presentation</vt:lpstr>
      <vt:lpstr>8. Support for schools</vt:lpstr>
      <vt:lpstr>8. Support for schools:  Local authority</vt:lpstr>
      <vt:lpstr>8. Support for schools: Funding</vt:lpstr>
      <vt:lpstr>9. Ofsted</vt:lpstr>
      <vt:lpstr>9. Ofsted: Inspection framework</vt:lpstr>
      <vt:lpstr>PowerPoint Presentation</vt:lpstr>
      <vt:lpstr>10. Further Information</vt:lpstr>
      <vt:lpstr>Implementing the SEND Reforms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the SEND reforms</dc:title>
  <dc:creator>SIWOKU, Dominic</dc:creator>
  <cp:lastModifiedBy>Dell</cp:lastModifiedBy>
  <cp:revision>432</cp:revision>
  <cp:lastPrinted>2014-07-09T11:43:27Z</cp:lastPrinted>
  <dcterms:created xsi:type="dcterms:W3CDTF">2014-06-17T08:36:35Z</dcterms:created>
  <dcterms:modified xsi:type="dcterms:W3CDTF">2014-12-05T13:00:32Z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0x0101007F645D6FBA204A029FECB8BFC6578C39005279853530254253B886E13194843F8A003AA4A7828D8545A79A9356802081235500044BCFCDE3421347BD6D80D1487DC31A</vt:lpwstr>
  </property>
  <property fmtid="{D5CDD505-2E9C-101B-9397-08002B2CF9AE}" pid="3" name="IWPOrganisationalUnit">
    <vt:lpwstr>3;#DfE|cc08a6d4-dfde-4d0f-bd85-069ebcef80d5</vt:lpwstr>
  </property>
  <property fmtid="{D5CDD505-2E9C-101B-9397-08002B2CF9AE}" pid="4" name="IWPRightsProtectiveMarking">
    <vt:lpwstr>2;#Official|0884c477-2e62-47ea-b19c-5af6e91124c5</vt:lpwstr>
  </property>
  <property fmtid="{D5CDD505-2E9C-101B-9397-08002B2CF9AE}" pid="5" name="IWPOwner">
    <vt:lpwstr>1;#DfE|a484111e-5b24-4ad9-9778-c536c8c88985</vt:lpwstr>
  </property>
  <property fmtid="{D5CDD505-2E9C-101B-9397-08002B2CF9AE}" pid="6" name="IWPFunction">
    <vt:lpwstr/>
  </property>
  <property fmtid="{D5CDD505-2E9C-101B-9397-08002B2CF9AE}" pid="7" name="_dlc_DocIdItemGuid">
    <vt:lpwstr>2d28eb9f-ebda-4926-9f33-a18040ab05ca</vt:lpwstr>
  </property>
</Properties>
</file>